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Corsiv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Source Code Pro"/>
      <p:regular r:id="rId62"/>
      <p:bold r:id="rId63"/>
      <p:italic r:id="rId64"/>
      <p:boldItalic r:id="rId65"/>
    </p:embeddedFont>
    <p:embeddedFont>
      <p:font typeface="Quicksand"/>
      <p:regular r:id="rId66"/>
      <p:bold r:id="rId67"/>
    </p:embeddedFont>
    <p:embeddedFont>
      <p:font typeface="Nunito Sans SemiBold"/>
      <p:regular r:id="rId68"/>
      <p:bold r:id="rId69"/>
      <p:italic r:id="rId70"/>
      <p:boldItalic r:id="rId71"/>
    </p:embeddedFont>
    <p:embeddedFont>
      <p:font typeface="Nunito Sans ExtraBold"/>
      <p:bold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  <p:embeddedFont>
      <p:font typeface="Quicksand Light"/>
      <p:regular r:id="rId78"/>
      <p:bold r:id="rId79"/>
    </p:embeddedFont>
    <p:embeddedFont>
      <p:font typeface="Nunito Sans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46B452-9CB3-4569-9771-CB0375B67CBC}">
  <a:tblStyle styleId="{B246B452-9CB3-4569-9771-CB0375B67C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NunitoSan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NunitoSans-regular.fntdata"/><Relationship Id="rId82" Type="http://schemas.openxmlformats.org/officeDocument/2006/relationships/font" Target="fonts/NunitoSans-italic.fntdata"/><Relationship Id="rId81" Type="http://schemas.openxmlformats.org/officeDocument/2006/relationships/font" Target="fonts/Nuni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SansExtraBold-boldItalic.fntdata"/><Relationship Id="rId72" Type="http://schemas.openxmlformats.org/officeDocument/2006/relationships/font" Target="fonts/NunitoSansExtraBold-bold.fntdata"/><Relationship Id="rId31" Type="http://schemas.openxmlformats.org/officeDocument/2006/relationships/slide" Target="slides/slide25.xml"/><Relationship Id="rId75" Type="http://schemas.openxmlformats.org/officeDocument/2006/relationships/font" Target="fonts/RobotoMono-bold.fntdata"/><Relationship Id="rId30" Type="http://schemas.openxmlformats.org/officeDocument/2006/relationships/slide" Target="slides/slide24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9.xml"/><Relationship Id="rId79" Type="http://schemas.openxmlformats.org/officeDocument/2006/relationships/font" Target="fonts/QuicksandLight-bold.fntdata"/><Relationship Id="rId34" Type="http://schemas.openxmlformats.org/officeDocument/2006/relationships/slide" Target="slides/slide28.xml"/><Relationship Id="rId78" Type="http://schemas.openxmlformats.org/officeDocument/2006/relationships/font" Target="fonts/QuicksandLight-regular.fntdata"/><Relationship Id="rId71" Type="http://schemas.openxmlformats.org/officeDocument/2006/relationships/font" Target="fonts/NunitoSansSemiBold-boldItalic.fntdata"/><Relationship Id="rId70" Type="http://schemas.openxmlformats.org/officeDocument/2006/relationships/font" Target="fonts/NunitoSansSemiBold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SourceCodePro-italic.fntdata"/><Relationship Id="rId63" Type="http://schemas.openxmlformats.org/officeDocument/2006/relationships/font" Target="fonts/SourceCodePro-bold.fntdata"/><Relationship Id="rId22" Type="http://schemas.openxmlformats.org/officeDocument/2006/relationships/slide" Target="slides/slide16.xml"/><Relationship Id="rId66" Type="http://schemas.openxmlformats.org/officeDocument/2006/relationships/font" Target="fonts/Quicksand-regular.fntdata"/><Relationship Id="rId21" Type="http://schemas.openxmlformats.org/officeDocument/2006/relationships/slide" Target="slides/slide15.xml"/><Relationship Id="rId65" Type="http://schemas.openxmlformats.org/officeDocument/2006/relationships/font" Target="fonts/SourceCodePro-boldItalic.fntdata"/><Relationship Id="rId24" Type="http://schemas.openxmlformats.org/officeDocument/2006/relationships/slide" Target="slides/slide18.xml"/><Relationship Id="rId68" Type="http://schemas.openxmlformats.org/officeDocument/2006/relationships/font" Target="fonts/NunitoSansSemiBold-regular.fntdata"/><Relationship Id="rId23" Type="http://schemas.openxmlformats.org/officeDocument/2006/relationships/slide" Target="slides/slide17.xml"/><Relationship Id="rId67" Type="http://schemas.openxmlformats.org/officeDocument/2006/relationships/font" Target="fonts/Quicksand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SansSemi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Corsiva-bold.fntdata"/><Relationship Id="rId10" Type="http://schemas.openxmlformats.org/officeDocument/2006/relationships/slide" Target="slides/slide4.xml"/><Relationship Id="rId54" Type="http://schemas.openxmlformats.org/officeDocument/2006/relationships/font" Target="fonts/Corsiva-regular.fntdata"/><Relationship Id="rId13" Type="http://schemas.openxmlformats.org/officeDocument/2006/relationships/slide" Target="slides/slide7.xml"/><Relationship Id="rId57" Type="http://schemas.openxmlformats.org/officeDocument/2006/relationships/font" Target="fonts/Corsiva-boldItalic.fntdata"/><Relationship Id="rId12" Type="http://schemas.openxmlformats.org/officeDocument/2006/relationships/slide" Target="slides/slide6.xml"/><Relationship Id="rId56" Type="http://schemas.openxmlformats.org/officeDocument/2006/relationships/font" Target="fonts/Corsiva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a5c604b4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70a5c604b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70a5c604b4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a5c604b4_0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a5c604b4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Which also provides a framework for further customization and extension.</a:t>
            </a:r>
            <a:endParaRPr/>
          </a:p>
        </p:txBody>
      </p:sp>
      <p:sp>
        <p:nvSpPr>
          <p:cNvPr id="245" name="Google Shape;245;g70a5c604b4_0_5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a5c604b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0a5c604b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a5c604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0a5c604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a5c604b4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a5c604b4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a5c604b4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a5c604b4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a5c604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a5c604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a5c604b4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a5c604b4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a5c604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a5c604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a5c604b4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a5c604b4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a5c604b4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a5c604b4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0a5c60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0a5c60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a5c604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0a5c604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a5c604b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a5c604b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a5c604b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0a5c604b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a5c604b4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a5c604b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0a5c604b4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0a5c604b4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0a5c604b4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0a5c604b4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0a5c604b4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0a5c604b4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0a5c604b4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0a5c604b4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a5c604b4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0a5c604b4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a5c604b4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a5c604b4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aed40acf2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aed40acf2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a5c604b4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a5c604b4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a5c604b4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a5c604b4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a5c604b4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70a5c604b4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0a5c604b4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0a5c604b4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0a5c604b4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0a5c604b4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a5c604b4_0_10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70a5c604b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0a5c604b4_0_1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0a5c604b4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70a5c604b4_0_1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0a5c604b4_0_1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0a5c604b4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70a5c604b4_0_12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a5c604b4_0_1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a5c604b4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70a5c604b4_0_1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0a5c604b4_0_1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0a5c604b4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70a5c604b4_0_13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a5c604b4_0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a5c604b4_0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16M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24.5M 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37M 2018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0a5c604b4_0_1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0a5c604b4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70a5c604b4_0_1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0a5c604b4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0a5c604b4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0a5c604b4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0a5c604b4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0a5c604b4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0a5c604b4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0a5c604b4_0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0a5c604b4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0a5c604b4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0a5c604b4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0a5c604b4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0a5c604b4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0a5c604b4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0a5c604b4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a5c604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a5c604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The WSO2 Integration Agile Platform</a:t>
            </a:r>
            <a:r>
              <a:rPr lang="en" sz="1200">
                <a:solidFill>
                  <a:srgbClr val="222222"/>
                </a:solidFill>
              </a:rPr>
              <a:t> is our approach to People, Process and Organization to bring agility to integration.</a:t>
            </a:r>
            <a:endParaRPr sz="1200">
              <a:solidFill>
                <a:srgbClr val="222222"/>
              </a:solidFill>
            </a:endParaRPr>
          </a:p>
          <a:p>
            <a:pPr indent="-304800" lvl="0" marL="5969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b="1" lang="en" sz="1200">
                <a:solidFill>
                  <a:srgbClr val="222222"/>
                </a:solidFill>
              </a:rPr>
              <a:t>4 Technology Pillars</a:t>
            </a:r>
            <a:r>
              <a:rPr lang="en" sz="1200">
                <a:solidFill>
                  <a:srgbClr val="222222"/>
                </a:solidFill>
              </a:rPr>
              <a:t>: These represent our broad, open source, single code base approach to integration technology. Each functional pillar consists of multiple technologies and components.</a:t>
            </a:r>
            <a:endParaRPr sz="1200">
              <a:solidFill>
                <a:srgbClr val="222222"/>
              </a:solidFill>
            </a:endParaRPr>
          </a:p>
          <a:p>
            <a:pPr indent="-304800" lvl="0" marL="5969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b="1" lang="en" sz="1200">
                <a:solidFill>
                  <a:srgbClr val="222222"/>
                </a:solidFill>
              </a:rPr>
              <a:t>Develop * Reuse * Run * Manage</a:t>
            </a:r>
            <a:r>
              <a:rPr lang="en" sz="1200">
                <a:solidFill>
                  <a:srgbClr val="222222"/>
                </a:solidFill>
              </a:rPr>
              <a:t> is another look at how we bring our products and components together to serve the needs of integration teams at every stage of the integration process </a:t>
            </a:r>
            <a:endParaRPr sz="1200">
              <a:solidFill>
                <a:srgbClr val="222222"/>
              </a:solidFill>
            </a:endParaRPr>
          </a:p>
          <a:p>
            <a:pPr indent="-304800" lvl="0" marL="5969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b="1" lang="en" sz="1200">
                <a:solidFill>
                  <a:srgbClr val="222222"/>
                </a:solidFill>
              </a:rPr>
              <a:t>WSO2 Methodology for Agility</a:t>
            </a:r>
            <a:r>
              <a:rPr lang="en" sz="1200">
                <a:solidFill>
                  <a:srgbClr val="222222"/>
                </a:solidFill>
              </a:rPr>
              <a:t> - Our 5-stage maturity model and approach to delivering agile integration transformation to our customers.</a:t>
            </a:r>
            <a:endParaRPr sz="1200">
              <a:solidFill>
                <a:srgbClr val="222222"/>
              </a:solidFill>
            </a:endParaRPr>
          </a:p>
          <a:p>
            <a:pPr indent="-304800" lvl="0" marL="5969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b="1" lang="en" sz="1200">
                <a:solidFill>
                  <a:srgbClr val="222222"/>
                </a:solidFill>
              </a:rPr>
              <a:t>WSO2 Architecture for Agility</a:t>
            </a:r>
            <a:r>
              <a:rPr lang="en" sz="1200">
                <a:solidFill>
                  <a:srgbClr val="222222"/>
                </a:solidFill>
              </a:rPr>
              <a:t> - Our 5-stage architectural transformation approach to help our customers make the move to a continuous integration organization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a5c604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a5c604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a5c604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a5c604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a5c604b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a5c604b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a5c604b4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0a5c604b4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wso2.com/" TargetMode="External"/><Relationship Id="rId4" Type="http://schemas.openxmlformats.org/officeDocument/2006/relationships/hyperlink" Target="https://wso2.com/" TargetMode="External"/><Relationship Id="rId5" Type="http://schemas.openxmlformats.org/officeDocument/2006/relationships/hyperlink" Target="https://wso2.com/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2506350" y="3790175"/>
            <a:ext cx="5936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1394950" y="1842775"/>
            <a:ext cx="7047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2506350" y="3458675"/>
            <a:ext cx="5936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376375" y="4389825"/>
            <a:ext cx="648000" cy="6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+Left Orange 1">
  <p:cSld name="TITLE_ONLY_1_1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-33050" y="-16500"/>
            <a:ext cx="3847800" cy="51765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0" u="none" cap="none" strike="noStrike">
                <a:solidFill>
                  <a:srgbClr val="FFFFFF"/>
                </a:solidFill>
              </a:defRPr>
            </a:lvl1pPr>
            <a:lvl2pPr indent="0" lvl="1" marL="0" marR="0" rtl="0" algn="ctr"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/>
        </p:nvSpPr>
        <p:spPr>
          <a:xfrm>
            <a:off x="26450" y="2308050"/>
            <a:ext cx="9117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THANK YOU</a:t>
            </a:r>
            <a:endParaRPr sz="3400">
              <a:solidFill>
                <a:srgbClr val="FF5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2" name="Google Shape;42;p12"/>
          <p:cNvSpPr txBox="1"/>
          <p:nvPr/>
        </p:nvSpPr>
        <p:spPr>
          <a:xfrm>
            <a:off x="26450" y="2839675"/>
            <a:ext cx="9117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3"/>
              </a:rPr>
              <a:t>wso</a:t>
            </a:r>
            <a:r>
              <a:rPr lang="en">
                <a:solidFill>
                  <a:srgbClr val="666666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4"/>
              </a:rPr>
              <a:t>2</a:t>
            </a:r>
            <a:r>
              <a:rPr lang="en" sz="1800">
                <a:solidFill>
                  <a:srgbClr val="666666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5"/>
              </a:rPr>
              <a:t>.com</a:t>
            </a:r>
            <a:endParaRPr sz="1800">
              <a:solidFill>
                <a:srgbClr val="666666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0" y="1597825"/>
            <a:ext cx="9144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i="0" sz="4500" cap="none" strike="noStrike"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371600" y="23812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cap="none" strike="noStrike">
                <a:solidFill>
                  <a:srgbClr val="000000"/>
                </a:solidFill>
              </a:defRPr>
            </a:lvl1pPr>
            <a:lvl2pPr indent="-12680" lvl="1" marL="457180" marR="0" rtl="0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6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12661" lvl="2" marL="91436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12642" lvl="3" marL="137154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12623" lvl="4" marL="182872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12604" lvl="5" marL="228590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585" lvl="6" marL="274308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566" lvl="7" marL="320026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547" lvl="8" marL="365744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423600" y="201500"/>
            <a:ext cx="8262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u="none" cap="none" strike="noStrike"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423600" y="1162750"/>
            <a:ext cx="39993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0" u="none" cap="none" strike="noStrike"/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2pPr>
            <a:lvl3pPr indent="-31750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i="0" u="none" cap="none" strike="noStrike"/>
            </a:lvl3pPr>
            <a:lvl4pPr indent="-31750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u="none" cap="none" strike="noStrike"/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6pPr>
            <a:lvl7pPr indent="-31750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i="0" u="none" cap="none" strike="noStrike">
                <a:solidFill>
                  <a:srgbClr val="595959"/>
                </a:solidFill>
              </a:defRPr>
            </a:lvl7pPr>
            <a:lvl8pPr indent="-31750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i="0" u="none" cap="none" strike="noStrike">
                <a:solidFill>
                  <a:srgbClr val="595959"/>
                </a:solidFill>
              </a:defRPr>
            </a:lvl8pPr>
            <a:lvl9pPr indent="-3175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body"/>
          </p:nvPr>
        </p:nvSpPr>
        <p:spPr>
          <a:xfrm>
            <a:off x="4687100" y="1162750"/>
            <a:ext cx="39993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0" u="none" cap="none" strike="noStrike"/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2pPr>
            <a:lvl3pPr indent="-31750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i="0" u="none" cap="none" strike="noStrike"/>
            </a:lvl3pPr>
            <a:lvl4pPr indent="-31750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u="none" cap="none" strike="noStrike"/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6pPr>
            <a:lvl7pPr indent="-31750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i="0" u="none" cap="none" strike="noStrike">
                <a:solidFill>
                  <a:srgbClr val="595959"/>
                </a:solidFill>
              </a:defRPr>
            </a:lvl7pPr>
            <a:lvl8pPr indent="-31750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i="0" u="none" cap="none" strike="noStrike">
                <a:solidFill>
                  <a:srgbClr val="595959"/>
                </a:solidFill>
              </a:defRPr>
            </a:lvl8pPr>
            <a:lvl9pPr indent="-3175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436500" y="205975"/>
            <a:ext cx="826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u="none" cap="none" strike="noStrike"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OBJECT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79438" y="1360884"/>
            <a:ext cx="8231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  <a:defRPr b="0" i="0" sz="2000" u="none" cap="none" strike="noStrike">
                <a:latin typeface="Nunito Sans"/>
                <a:ea typeface="Nunito Sans"/>
                <a:cs typeface="Nunito Sans"/>
                <a:sym typeface="Nunito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>
                <a:latin typeface="Nunito Sans"/>
                <a:ea typeface="Nunito Sans"/>
                <a:cs typeface="Nunito Sans"/>
                <a:sym typeface="Nunito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 b="0" i="0" sz="1600" u="none" cap="none" strike="noStrike">
                <a:latin typeface="Nunito Sans"/>
                <a:ea typeface="Nunito Sans"/>
                <a:cs typeface="Nunito Sans"/>
                <a:sym typeface="Nunito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Nunito Sans"/>
                <a:ea typeface="Nunito Sans"/>
                <a:cs typeface="Nunito Sans"/>
                <a:sym typeface="Nunito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0" i="0" sz="1400" u="none" cap="none" strike="noStrike">
                <a:latin typeface="Nunito Sans"/>
                <a:ea typeface="Nunito Sans"/>
                <a:cs typeface="Nunito Sans"/>
                <a:sym typeface="Nunito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6943606" y="4833231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8"/>
          <p:cNvSpPr txBox="1"/>
          <p:nvPr>
            <p:ph type="title"/>
          </p:nvPr>
        </p:nvSpPr>
        <p:spPr>
          <a:xfrm>
            <a:off x="581144" y="463154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40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 Slide_1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ctrTitle"/>
          </p:nvPr>
        </p:nvSpPr>
        <p:spPr>
          <a:xfrm>
            <a:off x="771526" y="199787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4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" type="subTitle"/>
          </p:nvPr>
        </p:nvSpPr>
        <p:spPr>
          <a:xfrm>
            <a:off x="771526" y="3400425"/>
            <a:ext cx="6400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12680" lvl="1" marL="457180" marR="0" rtl="0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6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12661" lvl="2" marL="914361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12642" lvl="3" marL="137154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12623" lvl="4" marL="182872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12604" lvl="5" marL="228590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585" lvl="6" marL="274308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566" lvl="7" marL="320026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547" lvl="8" marL="365744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" name="Google Shape;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1" y="542924"/>
            <a:ext cx="1371600" cy="5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9"/>
          <p:cNvCxnSpPr/>
          <p:nvPr/>
        </p:nvCxnSpPr>
        <p:spPr>
          <a:xfrm>
            <a:off x="771526" y="3276600"/>
            <a:ext cx="7324800" cy="0"/>
          </a:xfrm>
          <a:prstGeom prst="straightConnector1">
            <a:avLst/>
          </a:prstGeom>
          <a:noFill/>
          <a:ln cap="flat" cmpd="sng" w="12700">
            <a:solidFill>
              <a:srgbClr val="FF5000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771525" y="3924300"/>
            <a:ext cx="6400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06350" y="3790175"/>
            <a:ext cx="5936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1394950" y="1842775"/>
            <a:ext cx="7047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5006D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2506350" y="3458675"/>
            <a:ext cx="5936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8376375" y="4389825"/>
            <a:ext cx="648000" cy="6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1">
  <p:cSld name="OBJECT_5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370" y="4766675"/>
            <a:ext cx="698750" cy="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1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910550" y="4820008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1828800" y="1581150"/>
            <a:ext cx="5486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b="1" i="0" sz="45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262626"/>
                </a:solidFill>
              </a:defRPr>
            </a:lvl1pPr>
            <a:lvl2pPr lvl="1" rtl="0">
              <a:buNone/>
              <a:defRPr sz="1300">
                <a:solidFill>
                  <a:srgbClr val="262626"/>
                </a:solidFill>
              </a:defRPr>
            </a:lvl2pPr>
            <a:lvl3pPr lvl="2" rtl="0">
              <a:buNone/>
              <a:defRPr sz="1300">
                <a:solidFill>
                  <a:srgbClr val="262626"/>
                </a:solidFill>
              </a:defRPr>
            </a:lvl3pPr>
            <a:lvl4pPr lvl="3" rtl="0">
              <a:buNone/>
              <a:defRPr sz="1300">
                <a:solidFill>
                  <a:srgbClr val="262626"/>
                </a:solidFill>
              </a:defRPr>
            </a:lvl4pPr>
            <a:lvl5pPr lvl="4" rtl="0">
              <a:buNone/>
              <a:defRPr sz="1300">
                <a:solidFill>
                  <a:srgbClr val="262626"/>
                </a:solidFill>
              </a:defRPr>
            </a:lvl5pPr>
            <a:lvl6pPr lvl="5" rtl="0">
              <a:buNone/>
              <a:defRPr sz="1300">
                <a:solidFill>
                  <a:srgbClr val="262626"/>
                </a:solidFill>
              </a:defRPr>
            </a:lvl6pPr>
            <a:lvl7pPr lvl="6" rtl="0">
              <a:buNone/>
              <a:defRPr sz="1300">
                <a:solidFill>
                  <a:srgbClr val="262626"/>
                </a:solidFill>
              </a:defRPr>
            </a:lvl7pPr>
            <a:lvl8pPr lvl="7" rtl="0">
              <a:buNone/>
              <a:defRPr sz="1300">
                <a:solidFill>
                  <a:srgbClr val="262626"/>
                </a:solidFill>
              </a:defRPr>
            </a:lvl8pPr>
            <a:lvl9pPr lvl="8" rtl="0">
              <a:buNone/>
              <a:defRPr sz="1300">
                <a:solidFill>
                  <a:srgbClr val="26262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838200" y="666750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Nunito Sans"/>
              <a:buNone/>
              <a:defRPr b="0" i="0" sz="260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3" name="Google Shape;83;p23"/>
          <p:cNvCxnSpPr/>
          <p:nvPr/>
        </p:nvCxnSpPr>
        <p:spPr>
          <a:xfrm>
            <a:off x="990600" y="1504950"/>
            <a:ext cx="7315200" cy="0"/>
          </a:xfrm>
          <a:prstGeom prst="straightConnector1">
            <a:avLst/>
          </a:prstGeom>
          <a:noFill/>
          <a:ln cap="flat" cmpd="sng" w="9525">
            <a:solidFill>
              <a:srgbClr val="FF5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838200" y="1885950"/>
            <a:ext cx="7467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50505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838200" y="1123950"/>
            <a:ext cx="746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Clr>
                <a:srgbClr val="001E5F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001E5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6934200" y="478155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2">
  <p:cSld name="OBJECT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370" y="4766675"/>
            <a:ext cx="698750" cy="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6910550" y="4820008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3">
  <p:cSld name="OBJECT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6943606" y="469405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4">
  <p:cSld name="OBJECT_8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370" y="4766675"/>
            <a:ext cx="698750" cy="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6910550" y="4820008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5">
  <p:cSld name="OBJECT_9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943606" y="469405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6">
  <p:cSld name="OBJECT_10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370" y="4766675"/>
            <a:ext cx="698750" cy="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6910550" y="4820008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 7">
  <p:cSld name="OBJECT_1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370" y="4766675"/>
            <a:ext cx="698750" cy="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/>
          <p:nvPr>
            <p:ph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u="none" cap="none" strike="noStrik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457319" y="1200151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6910550" y="4820008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36500" y="1137525"/>
            <a:ext cx="8238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0" u="none" cap="none" strike="noStrike"/>
            </a:lvl1pPr>
            <a:lvl2pPr indent="-317500" lvl="1" marL="914400" marR="0" rtl="0" algn="l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2pPr>
            <a:lvl3pPr indent="-31750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Char char="■"/>
              <a:defRPr i="0" u="none" cap="none" strike="noStrike"/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i="0" sz="1800" u="none" cap="none" strike="noStrike"/>
            </a:lvl4pPr>
            <a:lvl5pPr indent="-317500" lvl="4" marL="22860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Char char="○"/>
              <a:defRPr i="0" sz="1800" u="none" cap="none" strike="noStrike"/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i="0" u="none" cap="none" strike="noStrike">
                <a:solidFill>
                  <a:srgbClr val="595959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i="0" u="none" cap="none" strike="noStrike">
                <a:solidFill>
                  <a:srgbClr val="595959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">
  <p:cSld name="OBJECT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36500" y="1137525"/>
            <a:ext cx="8238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  <a:defRPr i="0" sz="1400" u="none" cap="none" strike="noStrike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Source Code Pro"/>
              <a:buChar char="○"/>
              <a:defRPr i="0" sz="1400" u="none" cap="none" strike="noStrike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Font typeface="Source Code Pro"/>
              <a:buChar char="■"/>
              <a:defRPr i="0" sz="1400" u="none" cap="none" strike="noStrike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Source Code Pro"/>
              <a:buChar char="●"/>
              <a:defRPr i="0" sz="1400" u="none" cap="none" strike="noStrike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Source Code Pro"/>
              <a:buChar char="○"/>
              <a:defRPr i="0" sz="1400" u="none" cap="none" strike="noStrike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Source Code Pro"/>
              <a:buChar char="■"/>
              <a:defRPr i="0" sz="1400" u="none" cap="none" strike="noStrike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Source Code Pro"/>
              <a:buChar char="●"/>
              <a:defRPr i="0" sz="1400" u="none" cap="none" strike="noStrike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Source Code Pro"/>
              <a:buChar char="○"/>
              <a:defRPr i="0" sz="1400" u="none" cap="none" strike="noStrike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Source Code Pro"/>
              <a:buChar char="■"/>
              <a:defRPr i="0" sz="1400" u="none" cap="none" strike="noStrike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OBJECT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43100" y="394950"/>
            <a:ext cx="82578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443200" y="1094325"/>
            <a:ext cx="8257800" cy="31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and Bullets">
  <p:cSld name="OBJECT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36500" y="1550275"/>
            <a:ext cx="82644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0" sz="2100" u="none" cap="none" strike="noStrike"/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sz="1800" u="none" cap="none" strike="noStrike"/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i="0" sz="1800" u="none" cap="none" strike="noStrike"/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u="none" cap="none" strike="noStrike"/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i="0" u="none" cap="none" strike="noStrike"/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i="0" u="none" cap="none" strike="noStrike">
                <a:solidFill>
                  <a:srgbClr val="595959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i="0" u="none" cap="none" strike="noStrike">
                <a:solidFill>
                  <a:srgbClr val="595959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i="0" u="none" cap="none" strike="noStrike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436500" y="394950"/>
            <a:ext cx="82485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2" type="title"/>
          </p:nvPr>
        </p:nvSpPr>
        <p:spPr>
          <a:xfrm>
            <a:off x="452522" y="954700"/>
            <a:ext cx="82485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1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+Background image">
  <p:cSld name="TITLE_ONLY_2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2141625" y="2006550"/>
            <a:ext cx="4899000" cy="1130400"/>
          </a:xfrm>
          <a:prstGeom prst="rect">
            <a:avLst/>
          </a:prstGeom>
          <a:solidFill>
            <a:srgbClr val="000000">
              <a:alpha val="75000"/>
            </a:srgbClr>
          </a:solidFill>
          <a:ln cap="flat" cmpd="thinThick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+Left Orange">
  <p:cSld name="TITLE_ONLY_1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-33050" y="-16500"/>
            <a:ext cx="3847800" cy="51765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0" u="none" cap="none" strike="noStrike">
                <a:solidFill>
                  <a:srgbClr val="FFFFFF"/>
                </a:solidFill>
              </a:defRPr>
            </a:lvl1pPr>
            <a:lvl2pPr indent="0" lvl="1" marL="0" marR="0" rtl="0" algn="ctr"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105550" y="608225"/>
            <a:ext cx="4297800" cy="4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Char char="●"/>
              <a:defRPr i="0" sz="18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●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●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6500" y="282175"/>
            <a:ext cx="826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i="0" sz="28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" lvl="5" marL="34294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" lvl="6" marL="68589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7" lvl="7" marL="102883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82" lvl="8" marL="13717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6400" y="1155700"/>
            <a:ext cx="82644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Char char="●"/>
              <a:defRPr i="0" sz="21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●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●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○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i="0" sz="18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wso2/kubernetes-apim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47.png"/><Relationship Id="rId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Relationship Id="rId5" Type="http://schemas.openxmlformats.org/officeDocument/2006/relationships/image" Target="../media/image4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jp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6742" y="571499"/>
            <a:ext cx="981600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30"/>
          <p:cNvCxnSpPr/>
          <p:nvPr/>
        </p:nvCxnSpPr>
        <p:spPr>
          <a:xfrm>
            <a:off x="828525" y="2818302"/>
            <a:ext cx="7305600" cy="0"/>
          </a:xfrm>
          <a:prstGeom prst="straightConnector1">
            <a:avLst/>
          </a:prstGeom>
          <a:noFill/>
          <a:ln cap="flat" cmpd="sng" w="9525">
            <a:solidFill>
              <a:srgbClr val="FF5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3" name="Google Shape;123;p30"/>
          <p:cNvSpPr txBox="1"/>
          <p:nvPr>
            <p:ph type="ctrTitle"/>
          </p:nvPr>
        </p:nvSpPr>
        <p:spPr>
          <a:xfrm>
            <a:off x="685800" y="1516698"/>
            <a:ext cx="7772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API Manager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4" name="Google Shape;124;p30"/>
          <p:cNvSpPr txBox="1"/>
          <p:nvPr>
            <p:ph idx="1" type="subTitle"/>
          </p:nvPr>
        </p:nvSpPr>
        <p:spPr>
          <a:xfrm>
            <a:off x="771526" y="3238500"/>
            <a:ext cx="6400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Product Overview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p30"/>
          <p:cNvSpPr txBox="1"/>
          <p:nvPr/>
        </p:nvSpPr>
        <p:spPr>
          <a:xfrm>
            <a:off x="698625" y="1736300"/>
            <a:ext cx="75654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An open source approach to addressing any spectrum </a:t>
            </a:r>
            <a:br>
              <a:rPr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of API lifecycle, monetization and policy enforcement.</a:t>
            </a:r>
            <a:endParaRPr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i-m-highlevel.png"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900" y="1094050"/>
            <a:ext cx="7744700" cy="37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Lifecycles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API Manager components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35" y="1420681"/>
            <a:ext cx="7959177" cy="2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experience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152475"/>
            <a:ext cx="85206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APIs from swagger definition, wsdl, graphQL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API definition from command 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Apply policies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Security (OAuth, TLS, …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Throttling, Business Plans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Transformation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Data transformation, data mapping, invoke external call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API Lifecycle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Versioning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API Products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2243950" y="2936675"/>
            <a:ext cx="477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Developer Experience</a:t>
            </a:r>
            <a:endParaRPr sz="30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 Limiting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50" y="1041475"/>
            <a:ext cx="8672025" cy="36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experience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Consumer Portal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Sandbox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SDK, Forum...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OAuth process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Token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API run (end user experience)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Policy verification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2243950" y="2936675"/>
            <a:ext cx="477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Consumer</a:t>
            </a:r>
            <a:r>
              <a:rPr lang="en" sz="3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Experience</a:t>
            </a:r>
            <a:endParaRPr sz="30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Experience - OAuth</a:t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75" y="1158300"/>
            <a:ext cx="7013026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/>
          <p:nvPr/>
        </p:nvSpPr>
        <p:spPr>
          <a:xfrm>
            <a:off x="65250" y="1258625"/>
            <a:ext cx="2571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Quicksand"/>
                <a:ea typeface="Quicksand"/>
                <a:cs typeface="Quicksand"/>
                <a:sym typeface="Quicksand"/>
              </a:rPr>
              <a:t>Authorization Code Grant Type</a:t>
            </a:r>
            <a:endParaRPr b="1"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Mediation (data transformation, enrichment, filtering, orchestration…)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Scopes (RBAC)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XACML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Administration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Users and Roles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Deployment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Kubernetes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Monitoring and Logging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JMX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Carbon dump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JVM 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Event 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Analytics and Alert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Admin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Intro to WSO2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WSO2 API Manager Demo</a:t>
            </a:r>
            <a:endParaRPr/>
          </a:p>
          <a:p>
            <a:pPr indent="-208459" lvl="1" marL="741859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Developer experience</a:t>
            </a:r>
            <a:endParaRPr/>
          </a:p>
          <a:p>
            <a:pPr indent="-208459" lvl="1" marL="741859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Consumer Experience</a:t>
            </a:r>
            <a:endParaRPr/>
          </a:p>
          <a:p>
            <a:pPr indent="-208459" lvl="1" marL="741859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Admin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Other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Licences, support etc…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Administration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Other security features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Threat protection, Certificate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Environment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Export / import functionalities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Admin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CI/CD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5" name="Google Shape;315;p50"/>
          <p:cNvSpPr txBox="1"/>
          <p:nvPr/>
        </p:nvSpPr>
        <p:spPr>
          <a:xfrm>
            <a:off x="2243950" y="2936675"/>
            <a:ext cx="477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Admin</a:t>
            </a:r>
            <a:endParaRPr sz="30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Monitoring and Logging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436500" y="1137525"/>
            <a:ext cx="82380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 Logging (log4j), Http access log, Audit Log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JMX-Based monitoring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System Statistics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JVM and Event Metrics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Other options: integrate with EKS, Logtash, Prometheus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436500" y="1137525"/>
            <a:ext cx="35955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Combination of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Regular Expression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XML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JSON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BOT</a:t>
            </a:r>
            <a:endParaRPr/>
          </a:p>
        </p:txBody>
      </p:sp>
      <p:sp>
        <p:nvSpPr>
          <p:cNvPr id="327" name="Google Shape;327;p52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Protection</a:t>
            </a:r>
            <a:endParaRPr/>
          </a:p>
        </p:txBody>
      </p:sp>
      <p:sp>
        <p:nvSpPr>
          <p:cNvPr id="328" name="Google Shape;328;p52"/>
          <p:cNvSpPr txBox="1"/>
          <p:nvPr/>
        </p:nvSpPr>
        <p:spPr>
          <a:xfrm>
            <a:off x="3547250" y="756750"/>
            <a:ext cx="53565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&lt;sequence xmlns=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"http://ws.apache.org/ns/synapse"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"combinevalidator"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"xmlValidation"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"dtdEnabled"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"false"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"externalEntitiesEnabled"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"maxXMLDepth"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"maxElementCount"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"maxAttributeCount"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"maxAttributeLength"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"entityExpansionLimit"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"maxChildrenPerElement"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"30"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"schemaValidation"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source=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"get-property('To')"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&lt;</a:t>
            </a:r>
            <a:r>
              <a:rPr b="1"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regex=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".*/addResource.*"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"xsdURL"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"http://localhost:8000/shiporder.xsd"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&lt;/</a:t>
            </a:r>
            <a:r>
              <a:rPr b="1"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&lt;/</a:t>
            </a:r>
            <a:r>
              <a:rPr b="1"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1"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"org.wso2.carbon.apimgt.gateway.mediators.XMLSchemaValidator"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"threatType"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"get-property('threatType')"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"SQL-Injection"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&lt;property name=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"regex"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"get-property('regex')"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value=</a:t>
            </a: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".*'.*|.*ALTER.*|.*ALTER TABLE.*|.*ALTER VIEW.*|</a:t>
            </a:r>
            <a:endParaRPr sz="1000">
              <a:solidFill>
                <a:srgbClr val="FF7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7043"/>
                </a:solidFill>
                <a:latin typeface="Roboto Mono"/>
                <a:ea typeface="Roboto Mono"/>
                <a:cs typeface="Roboto Mono"/>
                <a:sym typeface="Roboto Mono"/>
              </a:rPr>
              <a:t>        .*CREATE DATABASE.*|.*CREATE PROCEDURE.*|.*CREATE SCHEMA.*|.*create table.*|.*CREATE VIEW.*|.*DELETE.*|.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Patterns</a:t>
            </a:r>
            <a:endParaRPr/>
          </a:p>
        </p:txBody>
      </p:sp>
      <p:pic>
        <p:nvPicPr>
          <p:cNvPr descr="api-dep-1.png"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0469"/>
            <a:ext cx="4349700" cy="2566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-distributed-apim-dep.png" id="340" name="Google Shape;3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825" y="1388369"/>
            <a:ext cx="3997476" cy="323677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4"/>
          <p:cNvSpPr txBox="1"/>
          <p:nvPr/>
        </p:nvSpPr>
        <p:spPr>
          <a:xfrm>
            <a:off x="621875" y="1278325"/>
            <a:ext cx="252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Pattern 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5922100" y="1169675"/>
            <a:ext cx="252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Pattern 2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Patterns</a:t>
            </a:r>
            <a:endParaRPr/>
          </a:p>
        </p:txBody>
      </p:sp>
      <p:sp>
        <p:nvSpPr>
          <p:cNvPr id="348" name="Google Shape;348;p55"/>
          <p:cNvSpPr txBox="1"/>
          <p:nvPr/>
        </p:nvSpPr>
        <p:spPr>
          <a:xfrm>
            <a:off x="6495225" y="1151650"/>
            <a:ext cx="2648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Pattern 3 (only int. GTW)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6495225" y="1710975"/>
            <a:ext cx="252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Pattern 4 (with ext. GTW)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5" y="1018475"/>
            <a:ext cx="6117475" cy="38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Patterns - Hybrid Deployments</a:t>
            </a:r>
            <a:endParaRPr/>
          </a:p>
        </p:txBody>
      </p:sp>
      <p:pic>
        <p:nvPicPr>
          <p:cNvPr descr="hybrid-cloud-on-prem-mini.png"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00" y="1145688"/>
            <a:ext cx="4387154" cy="366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ybrid-cloud-on-prem-mini.png"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50" y="1249338"/>
            <a:ext cx="4387154" cy="36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925" y="1063850"/>
            <a:ext cx="587598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7"/>
          <p:cNvSpPr txBox="1"/>
          <p:nvPr/>
        </p:nvSpPr>
        <p:spPr>
          <a:xfrm>
            <a:off x="499475" y="1349625"/>
            <a:ext cx="27630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Env. Migration /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Lifecycle Management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Platform Agnostic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Environment related configurations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370" name="Google Shape;370;p58"/>
          <p:cNvSpPr txBox="1"/>
          <p:nvPr/>
        </p:nvSpPr>
        <p:spPr>
          <a:xfrm>
            <a:off x="366550" y="1277000"/>
            <a:ext cx="68106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https://github.com/wso2/kubernetes-apim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4100"/>
            <a:ext cx="4084132" cy="27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932" y="2224100"/>
            <a:ext cx="4602668" cy="263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583800" y="1670350"/>
            <a:ext cx="8263800" cy="19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 to </a:t>
            </a:r>
            <a:r>
              <a:rPr lang="en" sz="3500"/>
              <a:t>WSO2</a:t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idx="4294967295" type="title"/>
          </p:nvPr>
        </p:nvSpPr>
        <p:spPr>
          <a:xfrm>
            <a:off x="457325" y="205977"/>
            <a:ext cx="8229300" cy="4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Kubernetes &amp; Cloud-Native API Deployment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366" y="613402"/>
            <a:ext cx="421674" cy="63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75" y="688644"/>
            <a:ext cx="532200" cy="53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651" y="688644"/>
            <a:ext cx="483195" cy="483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9"/>
          <p:cNvGraphicFramePr/>
          <p:nvPr/>
        </p:nvGraphicFramePr>
        <p:xfrm>
          <a:off x="521600" y="126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{B246B452-9CB3-4569-9771-CB0375B67CBC}</a:tableStyleId>
              </a:tblPr>
              <a:tblGrid>
                <a:gridCol w="2927950"/>
                <a:gridCol w="532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Providing a Management Plane </a:t>
                      </a:r>
                      <a:br>
                        <a:rPr b="1" lang="en" sz="1300">
                          <a:solidFill>
                            <a:srgbClr val="434343"/>
                          </a:solidFill>
                        </a:rPr>
                      </a:b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for the Service Meshes 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WSO2 API Manager provides security enforcement, business value reporting and policy enforcement to the Istio Data Plane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</a:rPr>
                        <a:t>Making APIs native </a:t>
                      </a:r>
                      <a:br>
                        <a:rPr b="1" lang="en" sz="1200">
                          <a:solidFill>
                            <a:srgbClr val="434343"/>
                          </a:solidFill>
                        </a:rPr>
                      </a:br>
                      <a:r>
                        <a:rPr b="1" lang="en" sz="1200">
                          <a:solidFill>
                            <a:srgbClr val="434343"/>
                          </a:solidFill>
                        </a:rPr>
                        <a:t>in Kubernetes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WSO2 develops CRDs and controllers for Kubernetes so that deployment of APIs can be done using native Kubernetes commands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Monitoring with Prometheus </a:t>
                      </a:r>
                      <a:br>
                        <a:rPr b="1" lang="en" sz="1300">
                          <a:solidFill>
                            <a:srgbClr val="434343"/>
                          </a:solidFill>
                        </a:rPr>
                      </a:b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and Grafana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Engineering product components to expose the necessary endpoints to be able to monitor through Prometheus and Grafana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Code-first APIs </a:t>
                      </a:r>
                      <a:br>
                        <a:rPr b="1" lang="en" sz="1300">
                          <a:solidFill>
                            <a:srgbClr val="434343"/>
                          </a:solidFill>
                        </a:rPr>
                      </a:b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and Microgateways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Annotating source code (starting with Ballerina) to automatically deploy API proxies on API management and microgateways.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Heterogeneous function calls for events and transformations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15000"/>
                        </a:lnSpc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Ability to execute functions of different programming languages that are deployed as Kubernetes services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9"/>
          <p:cNvSpPr/>
          <p:nvPr/>
        </p:nvSpPr>
        <p:spPr>
          <a:xfrm>
            <a:off x="1407075" y="1993100"/>
            <a:ext cx="7354500" cy="63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36500" y="394950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Operator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1550"/>
            <a:ext cx="7665943" cy="395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idx="4294967295" type="title"/>
          </p:nvPr>
        </p:nvSpPr>
        <p:spPr>
          <a:xfrm>
            <a:off x="457319" y="205979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Servicemesh and API Management</a:t>
            </a:r>
            <a:endParaRPr/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75" y="1000800"/>
            <a:ext cx="6900626" cy="39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88;p114" id="404" name="Google Shape;4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183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idx="1" type="body"/>
          </p:nvPr>
        </p:nvSpPr>
        <p:spPr>
          <a:xfrm>
            <a:off x="510575" y="1206625"/>
            <a:ext cx="3485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505050"/>
                </a:solidFill>
                <a:latin typeface="Nunito Sans"/>
                <a:ea typeface="Nunito Sans"/>
                <a:cs typeface="Nunito Sans"/>
                <a:sym typeface="Nunito Sans"/>
              </a:rPr>
              <a:t>All major interactions are tied to a workflow</a:t>
            </a:r>
            <a:endParaRPr sz="1600">
              <a:solidFill>
                <a:srgbClr val="50505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505050"/>
                </a:solidFill>
                <a:latin typeface="Nunito Sans"/>
                <a:ea typeface="Nunito Sans"/>
                <a:cs typeface="Nunito Sans"/>
                <a:sym typeface="Nunito Sans"/>
              </a:rPr>
              <a:t>API Manager calls an external endpoint</a:t>
            </a:r>
            <a:endParaRPr sz="1600">
              <a:solidFill>
                <a:srgbClr val="50505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505050"/>
                </a:solidFill>
                <a:latin typeface="Nunito Sans"/>
                <a:ea typeface="Nunito Sans"/>
                <a:cs typeface="Nunito Sans"/>
                <a:sym typeface="Nunito Sans"/>
              </a:rPr>
              <a:t>External service can be a BPEL workflow or a service endpoint</a:t>
            </a:r>
            <a:endParaRPr sz="1600">
              <a:solidFill>
                <a:srgbClr val="50505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workflows.png" id="410" name="Google Shape;4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1545344"/>
            <a:ext cx="4250702" cy="21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4"/>
          <p:cNvSpPr txBox="1"/>
          <p:nvPr>
            <p:ph type="title"/>
          </p:nvPr>
        </p:nvSpPr>
        <p:spPr>
          <a:xfrm>
            <a:off x="449575" y="417975"/>
            <a:ext cx="82644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 with and without BPEL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idx="4294967295" type="title"/>
          </p:nvPr>
        </p:nvSpPr>
        <p:spPr>
          <a:xfrm>
            <a:off x="457344" y="313104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IdP</a:t>
            </a:r>
            <a:r>
              <a:rPr lang="en" sz="2800"/>
              <a:t>- </a:t>
            </a:r>
            <a:r>
              <a:rPr lang="en"/>
              <a:t>Directory Integration</a:t>
            </a:r>
            <a:endParaRPr sz="2800"/>
          </a:p>
        </p:txBody>
      </p:sp>
      <p:cxnSp>
        <p:nvCxnSpPr>
          <p:cNvPr id="418" name="Google Shape;418;p65"/>
          <p:cNvCxnSpPr>
            <a:stCxn id="419" idx="0"/>
            <a:endCxn id="420" idx="2"/>
          </p:cNvCxnSpPr>
          <p:nvPr/>
        </p:nvCxnSpPr>
        <p:spPr>
          <a:xfrm rot="-5400000">
            <a:off x="2176444" y="3157788"/>
            <a:ext cx="4728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5"/>
          <p:cNvSpPr txBox="1"/>
          <p:nvPr/>
        </p:nvSpPr>
        <p:spPr>
          <a:xfrm>
            <a:off x="2519656" y="2388175"/>
            <a:ext cx="10914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Authorization Realm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cxnSp>
        <p:nvCxnSpPr>
          <p:cNvPr id="422" name="Google Shape;422;p65"/>
          <p:cNvCxnSpPr>
            <a:stCxn id="423" idx="3"/>
            <a:endCxn id="419" idx="1"/>
          </p:cNvCxnSpPr>
          <p:nvPr/>
        </p:nvCxnSpPr>
        <p:spPr>
          <a:xfrm>
            <a:off x="1351394" y="3668388"/>
            <a:ext cx="4599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681" y="3319923"/>
            <a:ext cx="564900" cy="696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65"/>
          <p:cNvCxnSpPr>
            <a:stCxn id="419" idx="3"/>
            <a:endCxn id="424" idx="1"/>
          </p:cNvCxnSpPr>
          <p:nvPr/>
        </p:nvCxnSpPr>
        <p:spPr>
          <a:xfrm>
            <a:off x="3013894" y="3668088"/>
            <a:ext cx="639900" cy="6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3" name="Google Shape;42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94" y="3163788"/>
            <a:ext cx="1009200" cy="10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/>
          <p:nvPr/>
        </p:nvSpPr>
        <p:spPr>
          <a:xfrm>
            <a:off x="1811194" y="3394488"/>
            <a:ext cx="1202700" cy="547200"/>
          </a:xfrm>
          <a:prstGeom prst="roundRect">
            <a:avLst>
              <a:gd fmla="val 16667" name="adj"/>
            </a:avLst>
          </a:prstGeom>
          <a:solidFill>
            <a:srgbClr val="FC4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API Gateway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956" y="2176988"/>
            <a:ext cx="490356" cy="74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65"/>
          <p:cNvCxnSpPr/>
          <p:nvPr/>
        </p:nvCxnSpPr>
        <p:spPr>
          <a:xfrm flipH="1">
            <a:off x="4660225" y="1469025"/>
            <a:ext cx="10800" cy="3480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27" name="Google Shape;427;p65"/>
          <p:cNvGrpSpPr/>
          <p:nvPr/>
        </p:nvGrpSpPr>
        <p:grpSpPr>
          <a:xfrm>
            <a:off x="5028025" y="1959125"/>
            <a:ext cx="3632799" cy="2444550"/>
            <a:chOff x="5028025" y="1806725"/>
            <a:chExt cx="3632799" cy="2444550"/>
          </a:xfrm>
        </p:grpSpPr>
        <p:pic>
          <p:nvPicPr>
            <p:cNvPr id="428" name="Google Shape;428;p65"/>
            <p:cNvPicPr preferRelativeResize="0"/>
            <p:nvPr/>
          </p:nvPicPr>
          <p:blipFill rotWithShape="1">
            <a:blip r:embed="rId6">
              <a:alphaModFix/>
            </a:blip>
            <a:srcRect b="0" l="0" r="0" t="51453"/>
            <a:stretch/>
          </p:blipFill>
          <p:spPr>
            <a:xfrm>
              <a:off x="5028025" y="3064475"/>
              <a:ext cx="3632799" cy="1186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65"/>
            <p:cNvGrpSpPr/>
            <p:nvPr/>
          </p:nvGrpSpPr>
          <p:grpSpPr>
            <a:xfrm>
              <a:off x="5873100" y="1806725"/>
              <a:ext cx="2095049" cy="797850"/>
              <a:chOff x="5787775" y="1654250"/>
              <a:chExt cx="2095049" cy="797850"/>
            </a:xfrm>
          </p:grpSpPr>
          <p:pic>
            <p:nvPicPr>
              <p:cNvPr descr="workflow.png" id="430" name="Google Shape;430;p65"/>
              <p:cNvPicPr preferRelativeResize="0"/>
              <p:nvPr/>
            </p:nvPicPr>
            <p:blipFill rotWithShape="1">
              <a:blip r:embed="rId7">
                <a:alphaModFix/>
              </a:blip>
              <a:srcRect b="66797" l="30623" r="25652" t="0"/>
              <a:stretch/>
            </p:blipFill>
            <p:spPr>
              <a:xfrm>
                <a:off x="5787775" y="1654250"/>
                <a:ext cx="2095049" cy="797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6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362100" y="1812258"/>
                <a:ext cx="374000" cy="481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Google Shape;432;p65"/>
              <p:cNvSpPr txBox="1"/>
              <p:nvPr/>
            </p:nvSpPr>
            <p:spPr>
              <a:xfrm>
                <a:off x="5849750" y="1894775"/>
                <a:ext cx="1301400" cy="316800"/>
              </a:xfrm>
              <a:prstGeom prst="rect">
                <a:avLst/>
              </a:prstGeom>
              <a:solidFill>
                <a:srgbClr val="FF5000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</a:rPr>
                  <a:t>OAuth2 Authorization Server</a:t>
                </a:r>
                <a:endParaRPr sz="7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433" name="Google Shape;433;p65"/>
            <p:cNvCxnSpPr/>
            <p:nvPr/>
          </p:nvCxnSpPr>
          <p:spPr>
            <a:xfrm rot="10800000">
              <a:off x="6920575" y="2604550"/>
              <a:ext cx="2400" cy="43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4" name="Google Shape;434;p65"/>
          <p:cNvSpPr txBox="1"/>
          <p:nvPr/>
        </p:nvSpPr>
        <p:spPr>
          <a:xfrm>
            <a:off x="4714425" y="1479800"/>
            <a:ext cx="197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Directory Integration</a:t>
            </a:r>
            <a:endParaRPr b="1">
              <a:solidFill>
                <a:srgbClr val="FF5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idx="4294967295" type="title"/>
          </p:nvPr>
        </p:nvSpPr>
        <p:spPr>
          <a:xfrm>
            <a:off x="457344" y="313104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IdP - Identity Federation</a:t>
            </a:r>
            <a:endParaRPr sz="2800"/>
          </a:p>
        </p:txBody>
      </p:sp>
      <p:pic>
        <p:nvPicPr>
          <p:cNvPr descr="workflow.png" id="441" name="Google Shape;441;p66"/>
          <p:cNvPicPr preferRelativeResize="0"/>
          <p:nvPr/>
        </p:nvPicPr>
        <p:blipFill rotWithShape="1">
          <a:blip r:embed="rId3">
            <a:alphaModFix/>
          </a:blip>
          <a:srcRect b="66797" l="30623" r="25652" t="0"/>
          <a:stretch/>
        </p:blipFill>
        <p:spPr>
          <a:xfrm>
            <a:off x="3606150" y="2018631"/>
            <a:ext cx="1918858" cy="6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6"/>
          <p:cNvSpPr txBox="1"/>
          <p:nvPr/>
        </p:nvSpPr>
        <p:spPr>
          <a:xfrm>
            <a:off x="1869450" y="3610439"/>
            <a:ext cx="999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OAuth2 Client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cxnSp>
        <p:nvCxnSpPr>
          <p:cNvPr id="443" name="Google Shape;443;p66"/>
          <p:cNvCxnSpPr>
            <a:stCxn id="444" idx="0"/>
            <a:endCxn id="441" idx="1"/>
          </p:cNvCxnSpPr>
          <p:nvPr/>
        </p:nvCxnSpPr>
        <p:spPr>
          <a:xfrm rot="-5400000">
            <a:off x="2797520" y="1933496"/>
            <a:ext cx="380400" cy="12369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66"/>
          <p:cNvCxnSpPr>
            <a:stCxn id="441" idx="3"/>
            <a:endCxn id="446" idx="1"/>
          </p:cNvCxnSpPr>
          <p:nvPr/>
        </p:nvCxnSpPr>
        <p:spPr>
          <a:xfrm flipH="1" rot="10800000">
            <a:off x="5525009" y="1977257"/>
            <a:ext cx="1472100" cy="384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66"/>
          <p:cNvCxnSpPr>
            <a:stCxn id="441" idx="3"/>
            <a:endCxn id="448" idx="1"/>
          </p:cNvCxnSpPr>
          <p:nvPr/>
        </p:nvCxnSpPr>
        <p:spPr>
          <a:xfrm>
            <a:off x="5525009" y="2361857"/>
            <a:ext cx="1506300" cy="17781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66"/>
          <p:cNvSpPr txBox="1"/>
          <p:nvPr/>
        </p:nvSpPr>
        <p:spPr>
          <a:xfrm>
            <a:off x="6756125" y="2297525"/>
            <a:ext cx="1094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Authentication Provider 1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450" name="Google Shape;450;p66"/>
          <p:cNvSpPr txBox="1"/>
          <p:nvPr/>
        </p:nvSpPr>
        <p:spPr>
          <a:xfrm>
            <a:off x="6772275" y="4526600"/>
            <a:ext cx="1094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Authentication Provider 2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descr="workflow.png" id="451" name="Google Shape;451;p66"/>
          <p:cNvPicPr preferRelativeResize="0"/>
          <p:nvPr/>
        </p:nvPicPr>
        <p:blipFill rotWithShape="1">
          <a:blip r:embed="rId3">
            <a:alphaModFix/>
          </a:blip>
          <a:srcRect b="66797" l="30623" r="25652" t="0"/>
          <a:stretch/>
        </p:blipFill>
        <p:spPr>
          <a:xfrm>
            <a:off x="3606150" y="2832818"/>
            <a:ext cx="1918858" cy="6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 txBox="1"/>
          <p:nvPr/>
        </p:nvSpPr>
        <p:spPr>
          <a:xfrm>
            <a:off x="3829745" y="3082608"/>
            <a:ext cx="999600" cy="1869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API Gateway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453" name="Google Shape;453;p66"/>
          <p:cNvSpPr txBox="1"/>
          <p:nvPr/>
        </p:nvSpPr>
        <p:spPr>
          <a:xfrm>
            <a:off x="3637405" y="2225574"/>
            <a:ext cx="1191900" cy="272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OAuth2 Authorization Server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454" name="Google Shape;4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234" y="2876492"/>
            <a:ext cx="517394" cy="599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66"/>
          <p:cNvCxnSpPr>
            <a:stCxn id="451" idx="3"/>
            <a:endCxn id="454" idx="1"/>
          </p:cNvCxnSpPr>
          <p:nvPr/>
        </p:nvCxnSpPr>
        <p:spPr>
          <a:xfrm>
            <a:off x="5525009" y="3176044"/>
            <a:ext cx="14721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25" y="2969006"/>
            <a:ext cx="342554" cy="4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3025" y="2167861"/>
            <a:ext cx="342548" cy="41456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6"/>
          <p:cNvSpPr txBox="1"/>
          <p:nvPr/>
        </p:nvSpPr>
        <p:spPr>
          <a:xfrm>
            <a:off x="6643215" y="3459056"/>
            <a:ext cx="1306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Resource Server (1..*)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7105" y="2742146"/>
            <a:ext cx="924329" cy="868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66"/>
          <p:cNvCxnSpPr>
            <a:stCxn id="444" idx="3"/>
            <a:endCxn id="451" idx="1"/>
          </p:cNvCxnSpPr>
          <p:nvPr/>
        </p:nvCxnSpPr>
        <p:spPr>
          <a:xfrm>
            <a:off x="2831434" y="3176293"/>
            <a:ext cx="7746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66"/>
          <p:cNvSpPr txBox="1"/>
          <p:nvPr/>
        </p:nvSpPr>
        <p:spPr>
          <a:xfrm>
            <a:off x="2559899" y="2132775"/>
            <a:ext cx="6276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OAuth2</a:t>
            </a:r>
            <a:endParaRPr sz="800"/>
          </a:p>
        </p:txBody>
      </p:sp>
      <p:sp>
        <p:nvSpPr>
          <p:cNvPr id="461" name="Google Shape;461;p66"/>
          <p:cNvSpPr txBox="1"/>
          <p:nvPr/>
        </p:nvSpPr>
        <p:spPr>
          <a:xfrm>
            <a:off x="5946210" y="1391800"/>
            <a:ext cx="1191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SAML2 SSO/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OpenID Connect/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WS-Federation/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Etc.</a:t>
            </a:r>
            <a:endParaRPr sz="800"/>
          </a:p>
        </p:txBody>
      </p:sp>
      <p:sp>
        <p:nvSpPr>
          <p:cNvPr id="462" name="Google Shape;462;p66"/>
          <p:cNvSpPr txBox="1"/>
          <p:nvPr/>
        </p:nvSpPr>
        <p:spPr>
          <a:xfrm>
            <a:off x="2839075" y="2908875"/>
            <a:ext cx="6276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 Call</a:t>
            </a:r>
            <a:endParaRPr sz="800"/>
          </a:p>
        </p:txBody>
      </p:sp>
      <p:sp>
        <p:nvSpPr>
          <p:cNvPr id="463" name="Google Shape;463;p66"/>
          <p:cNvSpPr txBox="1"/>
          <p:nvPr/>
        </p:nvSpPr>
        <p:spPr>
          <a:xfrm>
            <a:off x="5601261" y="2777751"/>
            <a:ext cx="6276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Backend Call</a:t>
            </a:r>
            <a:endParaRPr sz="800"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7223" y="1656885"/>
            <a:ext cx="449119" cy="64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1363" y="3819683"/>
            <a:ext cx="449119" cy="640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/>
          <p:nvPr/>
        </p:nvSpPr>
        <p:spPr>
          <a:xfrm>
            <a:off x="2780750" y="23890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1</a:t>
            </a:r>
            <a:endParaRPr sz="1000">
              <a:solidFill>
                <a:srgbClr val="980000"/>
              </a:solidFill>
            </a:endParaRPr>
          </a:p>
        </p:txBody>
      </p:sp>
      <p:sp>
        <p:nvSpPr>
          <p:cNvPr id="465" name="Google Shape;465;p66"/>
          <p:cNvSpPr/>
          <p:nvPr/>
        </p:nvSpPr>
        <p:spPr>
          <a:xfrm>
            <a:off x="6438350" y="20080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2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466" name="Google Shape;466;p66"/>
          <p:cNvSpPr/>
          <p:nvPr/>
        </p:nvSpPr>
        <p:spPr>
          <a:xfrm>
            <a:off x="3060025" y="324095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</a:rPr>
              <a:t>3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467" name="Google Shape;467;p66"/>
          <p:cNvSpPr/>
          <p:nvPr/>
        </p:nvSpPr>
        <p:spPr>
          <a:xfrm>
            <a:off x="5803225" y="324095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</a:rPr>
              <a:t>4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1056825" y="1479800"/>
            <a:ext cx="197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Identity Federation</a:t>
            </a:r>
            <a:endParaRPr b="1">
              <a:solidFill>
                <a:srgbClr val="FF5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idx="4294967295" type="title"/>
          </p:nvPr>
        </p:nvSpPr>
        <p:spPr>
          <a:xfrm>
            <a:off x="457344" y="313104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IdP - Assertion Grant Flow</a:t>
            </a:r>
            <a:endParaRPr sz="2800"/>
          </a:p>
        </p:txBody>
      </p:sp>
      <p:sp>
        <p:nvSpPr>
          <p:cNvPr id="475" name="Google Shape;475;p67"/>
          <p:cNvSpPr txBox="1"/>
          <p:nvPr/>
        </p:nvSpPr>
        <p:spPr>
          <a:xfrm>
            <a:off x="1203225" y="1403600"/>
            <a:ext cx="213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Assertion Grant Flows</a:t>
            </a:r>
            <a:endParaRPr b="1">
              <a:solidFill>
                <a:srgbClr val="FF5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workflow.png" id="476" name="Google Shape;476;p67"/>
          <p:cNvPicPr preferRelativeResize="0"/>
          <p:nvPr/>
        </p:nvPicPr>
        <p:blipFill rotWithShape="1">
          <a:blip r:embed="rId3">
            <a:alphaModFix/>
          </a:blip>
          <a:srcRect b="66797" l="30623" r="25652" t="0"/>
          <a:stretch/>
        </p:blipFill>
        <p:spPr>
          <a:xfrm>
            <a:off x="4190179" y="2126760"/>
            <a:ext cx="1784351" cy="6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7"/>
          <p:cNvSpPr txBox="1"/>
          <p:nvPr/>
        </p:nvSpPr>
        <p:spPr>
          <a:xfrm>
            <a:off x="1964675" y="3583675"/>
            <a:ext cx="1108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OAuth2 Client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cxnSp>
        <p:nvCxnSpPr>
          <p:cNvPr id="478" name="Google Shape;478;p67"/>
          <p:cNvCxnSpPr>
            <a:stCxn id="479" idx="0"/>
            <a:endCxn id="480" idx="1"/>
          </p:cNvCxnSpPr>
          <p:nvPr/>
        </p:nvCxnSpPr>
        <p:spPr>
          <a:xfrm rot="-5400000">
            <a:off x="3448151" y="2046262"/>
            <a:ext cx="363000" cy="11793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workflow.png" id="481" name="Google Shape;481;p67"/>
          <p:cNvPicPr preferRelativeResize="0"/>
          <p:nvPr/>
        </p:nvPicPr>
        <p:blipFill rotWithShape="1">
          <a:blip r:embed="rId3">
            <a:alphaModFix/>
          </a:blip>
          <a:srcRect b="66797" l="30623" r="25652" t="0"/>
          <a:stretch/>
        </p:blipFill>
        <p:spPr>
          <a:xfrm>
            <a:off x="4190179" y="2903967"/>
            <a:ext cx="1784351" cy="6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7"/>
          <p:cNvSpPr txBox="1"/>
          <p:nvPr/>
        </p:nvSpPr>
        <p:spPr>
          <a:xfrm>
            <a:off x="4398100" y="3142410"/>
            <a:ext cx="929400" cy="1785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API Gateway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480" name="Google Shape;480;p67"/>
          <p:cNvSpPr txBox="1"/>
          <p:nvPr/>
        </p:nvSpPr>
        <p:spPr>
          <a:xfrm>
            <a:off x="4219243" y="2324303"/>
            <a:ext cx="1108500" cy="2601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OAuth2 Authorization Server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483" name="Google Shape;4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631" y="3033968"/>
            <a:ext cx="318541" cy="39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631" y="2269211"/>
            <a:ext cx="318536" cy="39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233" y="2817412"/>
            <a:ext cx="859536" cy="828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67"/>
          <p:cNvCxnSpPr>
            <a:stCxn id="479" idx="3"/>
            <a:endCxn id="481" idx="1"/>
          </p:cNvCxnSpPr>
          <p:nvPr/>
        </p:nvCxnSpPr>
        <p:spPr>
          <a:xfrm>
            <a:off x="3469769" y="3231840"/>
            <a:ext cx="7203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7"/>
          <p:cNvSpPr txBox="1"/>
          <p:nvPr/>
        </p:nvSpPr>
        <p:spPr>
          <a:xfrm>
            <a:off x="3020092" y="1978918"/>
            <a:ext cx="1179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SAML2/JWT Bearer Grant Flow for OAuth2</a:t>
            </a:r>
            <a:endParaRPr sz="800"/>
          </a:p>
        </p:txBody>
      </p:sp>
      <p:sp>
        <p:nvSpPr>
          <p:cNvPr id="487" name="Google Shape;487;p67"/>
          <p:cNvSpPr txBox="1"/>
          <p:nvPr/>
        </p:nvSpPr>
        <p:spPr>
          <a:xfrm>
            <a:off x="3515650" y="2973100"/>
            <a:ext cx="5835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 Call</a:t>
            </a:r>
            <a:endParaRPr sz="800"/>
          </a:p>
        </p:txBody>
      </p:sp>
      <p:sp>
        <p:nvSpPr>
          <p:cNvPr id="488" name="Google Shape;488;p67"/>
          <p:cNvSpPr txBox="1"/>
          <p:nvPr/>
        </p:nvSpPr>
        <p:spPr>
          <a:xfrm>
            <a:off x="5974525" y="3000350"/>
            <a:ext cx="7848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Backend Call</a:t>
            </a:r>
            <a:endParaRPr sz="800"/>
          </a:p>
        </p:txBody>
      </p:sp>
      <p:cxnSp>
        <p:nvCxnSpPr>
          <p:cNvPr id="489" name="Google Shape;489;p67"/>
          <p:cNvCxnSpPr>
            <a:endCxn id="490" idx="1"/>
          </p:cNvCxnSpPr>
          <p:nvPr/>
        </p:nvCxnSpPr>
        <p:spPr>
          <a:xfrm flipH="1" rot="10800000">
            <a:off x="2772396" y="1899465"/>
            <a:ext cx="4018800" cy="962400"/>
          </a:xfrm>
          <a:prstGeom prst="bentConnector3">
            <a:avLst>
              <a:gd fmla="val 166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7"/>
          <p:cNvCxnSpPr>
            <a:stCxn id="479" idx="2"/>
            <a:endCxn id="492" idx="1"/>
          </p:cNvCxnSpPr>
          <p:nvPr/>
        </p:nvCxnSpPr>
        <p:spPr>
          <a:xfrm flipH="1" rot="-5400000">
            <a:off x="4665551" y="2020718"/>
            <a:ext cx="500100" cy="3751200"/>
          </a:xfrm>
          <a:prstGeom prst="bentConnector2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7"/>
          <p:cNvSpPr txBox="1"/>
          <p:nvPr/>
        </p:nvSpPr>
        <p:spPr>
          <a:xfrm>
            <a:off x="6474050" y="2281425"/>
            <a:ext cx="1108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Authentication Provider 1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494" name="Google Shape;494;p67"/>
          <p:cNvSpPr txBox="1"/>
          <p:nvPr/>
        </p:nvSpPr>
        <p:spPr>
          <a:xfrm>
            <a:off x="6474048" y="4521275"/>
            <a:ext cx="1108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Authentication Provider 2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pic>
        <p:nvPicPr>
          <p:cNvPr id="495" name="Google Shape;49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9460" y="2945656"/>
            <a:ext cx="481126" cy="571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67"/>
          <p:cNvCxnSpPr>
            <a:stCxn id="481" idx="3"/>
            <a:endCxn id="495" idx="1"/>
          </p:cNvCxnSpPr>
          <p:nvPr/>
        </p:nvCxnSpPr>
        <p:spPr>
          <a:xfrm>
            <a:off x="5974530" y="3231603"/>
            <a:ext cx="7848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67"/>
          <p:cNvSpPr txBox="1"/>
          <p:nvPr/>
        </p:nvSpPr>
        <p:spPr>
          <a:xfrm>
            <a:off x="6277850" y="3425550"/>
            <a:ext cx="1531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rsiva"/>
                <a:ea typeface="Corsiva"/>
                <a:cs typeface="Corsiva"/>
                <a:sym typeface="Corsiva"/>
              </a:rPr>
              <a:t>Resource Server (1..*)</a:t>
            </a:r>
            <a:endParaRPr b="1" sz="12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5715957" y="1251205"/>
            <a:ext cx="1108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SAML2 SSO/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OpenID Connect/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WS-Federation/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Etc.</a:t>
            </a:r>
            <a:endParaRPr sz="800"/>
          </a:p>
        </p:txBody>
      </p:sp>
      <p:sp>
        <p:nvSpPr>
          <p:cNvPr id="499" name="Google Shape;499;p67"/>
          <p:cNvSpPr txBox="1"/>
          <p:nvPr/>
        </p:nvSpPr>
        <p:spPr>
          <a:xfrm>
            <a:off x="5715957" y="3677114"/>
            <a:ext cx="1108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SAML2 SSO/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OpenID Connect/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WS-Federation</a:t>
            </a:r>
            <a:endParaRPr sz="800"/>
          </a:p>
        </p:txBody>
      </p:sp>
      <p:pic>
        <p:nvPicPr>
          <p:cNvPr id="490" name="Google Shape;49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1196" y="1593695"/>
            <a:ext cx="417636" cy="61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1196" y="3840628"/>
            <a:ext cx="417636" cy="61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/>
          <p:nvPr/>
        </p:nvSpPr>
        <p:spPr>
          <a:xfrm>
            <a:off x="6133550" y="19318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1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501" name="Google Shape;501;p67"/>
          <p:cNvSpPr/>
          <p:nvPr/>
        </p:nvSpPr>
        <p:spPr>
          <a:xfrm>
            <a:off x="3542750" y="25414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2</a:t>
            </a:r>
            <a:endParaRPr sz="1000">
              <a:solidFill>
                <a:srgbClr val="980000"/>
              </a:solidFill>
            </a:endParaRPr>
          </a:p>
        </p:txBody>
      </p:sp>
      <p:sp>
        <p:nvSpPr>
          <p:cNvPr id="502" name="Google Shape;502;p67"/>
          <p:cNvSpPr/>
          <p:nvPr/>
        </p:nvSpPr>
        <p:spPr>
          <a:xfrm>
            <a:off x="3771350" y="33034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</a:rPr>
              <a:t>3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503" name="Google Shape;503;p67"/>
          <p:cNvSpPr/>
          <p:nvPr/>
        </p:nvSpPr>
        <p:spPr>
          <a:xfrm>
            <a:off x="6209750" y="3303400"/>
            <a:ext cx="160200" cy="1869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</a:rPr>
              <a:t>4</a:t>
            </a:r>
            <a:endParaRPr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title"/>
          </p:nvPr>
        </p:nvSpPr>
        <p:spPr>
          <a:xfrm>
            <a:off x="457344" y="8304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SAML2 Assertion Grant Flow for OAuth2</a:t>
            </a:r>
            <a:endParaRPr sz="2800"/>
          </a:p>
        </p:txBody>
      </p:sp>
      <p:pic>
        <p:nvPicPr>
          <p:cNvPr descr="saml_grant_type.png" id="510" name="Google Shape;51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800" y="685000"/>
            <a:ext cx="5462400" cy="4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6400160" y="970263"/>
            <a:ext cx="2174100" cy="11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3"/>
          <p:cNvSpPr/>
          <p:nvPr/>
        </p:nvSpPr>
        <p:spPr>
          <a:xfrm>
            <a:off x="4126550" y="2244174"/>
            <a:ext cx="2174100" cy="11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3"/>
          <p:cNvSpPr/>
          <p:nvPr/>
        </p:nvSpPr>
        <p:spPr>
          <a:xfrm>
            <a:off x="6400160" y="2244174"/>
            <a:ext cx="2174100" cy="11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3"/>
          <p:cNvSpPr/>
          <p:nvPr/>
        </p:nvSpPr>
        <p:spPr>
          <a:xfrm>
            <a:off x="4126550" y="3450138"/>
            <a:ext cx="2174100" cy="11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341000" y="284472"/>
            <a:ext cx="87573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WSO2 At-A-Glance</a:t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8638700" y="4820000"/>
            <a:ext cx="328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3"/>
          <p:cNvPicPr preferRelativeResize="0"/>
          <p:nvPr/>
        </p:nvPicPr>
        <p:blipFill rotWithShape="1">
          <a:blip r:embed="rId3">
            <a:alphaModFix/>
          </a:blip>
          <a:srcRect b="859" l="12219" r="-6364" t="-860"/>
          <a:stretch/>
        </p:blipFill>
        <p:spPr>
          <a:xfrm>
            <a:off x="435625" y="996425"/>
            <a:ext cx="3569099" cy="36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/>
          <p:nvPr/>
        </p:nvSpPr>
        <p:spPr>
          <a:xfrm>
            <a:off x="6400175" y="970263"/>
            <a:ext cx="848325" cy="961163"/>
          </a:xfrm>
          <a:prstGeom prst="flowChartOffpageConnector">
            <a:avLst/>
          </a:prstGeom>
          <a:solidFill>
            <a:srgbClr val="F79646">
              <a:alpha val="9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33"/>
          <p:cNvGrpSpPr/>
          <p:nvPr/>
        </p:nvGrpSpPr>
        <p:grpSpPr>
          <a:xfrm>
            <a:off x="6412550" y="3450138"/>
            <a:ext cx="2174100" cy="1136313"/>
            <a:chOff x="4126550" y="1011738"/>
            <a:chExt cx="2174100" cy="1136313"/>
          </a:xfrm>
        </p:grpSpPr>
        <p:sp>
          <p:nvSpPr>
            <p:cNvPr id="150" name="Google Shape;150;p33"/>
            <p:cNvSpPr/>
            <p:nvPr/>
          </p:nvSpPr>
          <p:spPr>
            <a:xfrm>
              <a:off x="4126550" y="1012250"/>
              <a:ext cx="2174100" cy="113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3"/>
            <p:cNvSpPr txBox="1"/>
            <p:nvPr/>
          </p:nvSpPr>
          <p:spPr>
            <a:xfrm>
              <a:off x="5033325" y="1091550"/>
              <a:ext cx="12549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$37M</a:t>
              </a:r>
              <a:r>
                <a:rPr lang="en" sz="11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 in 2018 Subscriptions, </a:t>
              </a:r>
              <a:endParaRPr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51%</a:t>
              </a:r>
              <a:r>
                <a:rPr lang="en" sz="11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 YoY growth </a:t>
              </a:r>
              <a:endParaRPr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4126550" y="1011738"/>
              <a:ext cx="848325" cy="961163"/>
            </a:xfrm>
            <a:prstGeom prst="flowChartOffpageConnector">
              <a:avLst/>
            </a:prstGeom>
            <a:solidFill>
              <a:srgbClr val="F47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" name="Google Shape;15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00099" y="1077625"/>
              <a:ext cx="626234" cy="60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3"/>
          <p:cNvSpPr txBox="1"/>
          <p:nvPr/>
        </p:nvSpPr>
        <p:spPr>
          <a:xfrm>
            <a:off x="7248500" y="1230026"/>
            <a:ext cx="14178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500+</a:t>
            </a:r>
            <a:r>
              <a:rPr lang="en" sz="12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 </a:t>
            </a:r>
            <a:endParaRPr sz="12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Customers,</a:t>
            </a:r>
            <a:b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</a:b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 </a:t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097" y="1250814"/>
            <a:ext cx="771528" cy="485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/>
          <p:nvPr/>
        </p:nvSpPr>
        <p:spPr>
          <a:xfrm>
            <a:off x="4126550" y="2243488"/>
            <a:ext cx="848325" cy="961163"/>
          </a:xfrm>
          <a:prstGeom prst="flowChartOffpageConnector">
            <a:avLst/>
          </a:prstGeom>
          <a:solidFill>
            <a:srgbClr val="F79646">
              <a:alpha val="9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3"/>
          <p:cNvSpPr txBox="1"/>
          <p:nvPr/>
        </p:nvSpPr>
        <p:spPr>
          <a:xfrm>
            <a:off x="5033325" y="2515726"/>
            <a:ext cx="14178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Open </a:t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Source</a:t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0100" y="2326870"/>
            <a:ext cx="626225" cy="65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3"/>
          <p:cNvSpPr txBox="1"/>
          <p:nvPr/>
        </p:nvSpPr>
        <p:spPr>
          <a:xfrm>
            <a:off x="7279075" y="2369607"/>
            <a:ext cx="11598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Founded 2005, Backed by Cisco and Toba Capital</a:t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6400150" y="2243913"/>
            <a:ext cx="848325" cy="961163"/>
          </a:xfrm>
          <a:prstGeom prst="flowChartOffpageConnector">
            <a:avLst/>
          </a:prstGeom>
          <a:solidFill>
            <a:srgbClr val="F47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812" y="2390512"/>
            <a:ext cx="886100" cy="431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5033063" y="3575900"/>
            <a:ext cx="1308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Mountain View, Colombo, London, Berlin New York, São Paulo, Sydney</a:t>
            </a:r>
            <a:endParaRPr sz="11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4126550" y="3476088"/>
            <a:ext cx="848325" cy="961163"/>
          </a:xfrm>
          <a:prstGeom prst="flowChartOffpageConnector">
            <a:avLst/>
          </a:prstGeom>
          <a:solidFill>
            <a:srgbClr val="F47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7136" y="3582000"/>
            <a:ext cx="527159" cy="65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33"/>
          <p:cNvGrpSpPr/>
          <p:nvPr/>
        </p:nvGrpSpPr>
        <p:grpSpPr>
          <a:xfrm>
            <a:off x="4157285" y="970263"/>
            <a:ext cx="2266140" cy="1135811"/>
            <a:chOff x="6400160" y="3476088"/>
            <a:chExt cx="2266140" cy="1135811"/>
          </a:xfrm>
        </p:grpSpPr>
        <p:sp>
          <p:nvSpPr>
            <p:cNvPr id="166" name="Google Shape;166;p33"/>
            <p:cNvSpPr/>
            <p:nvPr/>
          </p:nvSpPr>
          <p:spPr>
            <a:xfrm>
              <a:off x="6400160" y="3476099"/>
              <a:ext cx="2174100" cy="113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6400175" y="3476088"/>
              <a:ext cx="848325" cy="961163"/>
            </a:xfrm>
            <a:prstGeom prst="flowChartOffpageConnector">
              <a:avLst/>
            </a:prstGeom>
            <a:solidFill>
              <a:srgbClr val="F79646">
                <a:alpha val="98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3"/>
            <p:cNvSpPr txBox="1"/>
            <p:nvPr/>
          </p:nvSpPr>
          <p:spPr>
            <a:xfrm>
              <a:off x="7248500" y="3736650"/>
              <a:ext cx="14178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500+</a:t>
              </a:r>
              <a:r>
                <a:rPr lang="en" sz="11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 </a:t>
              </a:r>
              <a:endParaRPr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Employees </a:t>
              </a:r>
              <a:endParaRPr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rPr>
                <a:t>(300 Engineers)</a:t>
              </a:r>
              <a:endParaRPr sz="11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endParaRPr>
            </a:p>
          </p:txBody>
        </p:sp>
        <p:pic>
          <p:nvPicPr>
            <p:cNvPr id="169" name="Google Shape;169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09475" y="3602850"/>
              <a:ext cx="805150" cy="61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>
            <p:ph type="title"/>
          </p:nvPr>
        </p:nvSpPr>
        <p:spPr>
          <a:xfrm>
            <a:off x="457344" y="8304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JWT Grant Flow for OAuth2</a:t>
            </a:r>
            <a:endParaRPr sz="2800"/>
          </a:p>
        </p:txBody>
      </p:sp>
      <p:pic>
        <p:nvPicPr>
          <p:cNvPr descr="jwt_grant_type.png" id="517" name="Google Shape;51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450" y="731025"/>
            <a:ext cx="5585100" cy="41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/>
          <p:nvPr/>
        </p:nvSpPr>
        <p:spPr>
          <a:xfrm>
            <a:off x="261275" y="1100325"/>
            <a:ext cx="8709900" cy="3575100"/>
          </a:xfrm>
          <a:prstGeom prst="roundRect">
            <a:avLst>
              <a:gd fmla="val 2926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0"/>
          <p:cNvSpPr/>
          <p:nvPr/>
        </p:nvSpPr>
        <p:spPr>
          <a:xfrm>
            <a:off x="390875" y="1739072"/>
            <a:ext cx="1634400" cy="2297100"/>
          </a:xfrm>
          <a:prstGeom prst="roundRect">
            <a:avLst>
              <a:gd fmla="val 6104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Gateway</a:t>
            </a:r>
            <a:endParaRPr/>
          </a:p>
        </p:txBody>
      </p:sp>
      <p:sp>
        <p:nvSpPr>
          <p:cNvPr id="524" name="Google Shape;524;p70"/>
          <p:cNvSpPr txBox="1"/>
          <p:nvPr>
            <p:ph type="title"/>
          </p:nvPr>
        </p:nvSpPr>
        <p:spPr>
          <a:xfrm>
            <a:off x="359200" y="556372"/>
            <a:ext cx="82293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Broad portfolio of API management functionality</a:t>
            </a:r>
            <a:endParaRPr b="0" sz="1200">
              <a:solidFill>
                <a:srgbClr val="262626"/>
              </a:solidFill>
            </a:endParaRPr>
          </a:p>
        </p:txBody>
      </p:sp>
      <p:sp>
        <p:nvSpPr>
          <p:cNvPr id="525" name="Google Shape;525;p70"/>
          <p:cNvSpPr/>
          <p:nvPr/>
        </p:nvSpPr>
        <p:spPr>
          <a:xfrm>
            <a:off x="390875" y="1232170"/>
            <a:ext cx="8450700" cy="430500"/>
          </a:xfrm>
          <a:prstGeom prst="roundRect">
            <a:avLst>
              <a:gd fmla="val 16667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 Sans"/>
                <a:ea typeface="Nunito Sans"/>
                <a:cs typeface="Nunito Sans"/>
                <a:sym typeface="Nunito Sans"/>
              </a:rPr>
              <a:t>Internal and External API Management</a:t>
            </a:r>
            <a:endParaRPr b="1"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6" name="Google Shape;526;p70"/>
          <p:cNvSpPr txBox="1"/>
          <p:nvPr/>
        </p:nvSpPr>
        <p:spPr>
          <a:xfrm>
            <a:off x="359200" y="131550"/>
            <a:ext cx="8673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API Manager: </a:t>
            </a:r>
            <a:r>
              <a:rPr b="1" lang="en" sz="2800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Core Competencies</a:t>
            </a:r>
            <a:endParaRPr b="1" sz="2800">
              <a:solidFill>
                <a:srgbClr val="FF5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7" name="Google Shape;527;p70"/>
          <p:cNvSpPr/>
          <p:nvPr/>
        </p:nvSpPr>
        <p:spPr>
          <a:xfrm>
            <a:off x="505775" y="2172447"/>
            <a:ext cx="1404600" cy="1757400"/>
          </a:xfrm>
          <a:prstGeom prst="roundRect">
            <a:avLst>
              <a:gd fmla="val 450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Policy Enablement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Protocol Handling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Transformation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Microgateway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Mobile &amp; Multi-experience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60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Data &amp; Data as a Service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8" name="Google Shape;528;p70"/>
          <p:cNvSpPr/>
          <p:nvPr/>
        </p:nvSpPr>
        <p:spPr>
          <a:xfrm>
            <a:off x="2094950" y="1739072"/>
            <a:ext cx="1634400" cy="2297100"/>
          </a:xfrm>
          <a:prstGeom prst="roundRect">
            <a:avLst>
              <a:gd fmla="val 6104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Security</a:t>
            </a:r>
            <a:endParaRPr/>
          </a:p>
        </p:txBody>
      </p:sp>
      <p:sp>
        <p:nvSpPr>
          <p:cNvPr id="529" name="Google Shape;529;p70"/>
          <p:cNvSpPr/>
          <p:nvPr/>
        </p:nvSpPr>
        <p:spPr>
          <a:xfrm>
            <a:off x="2209850" y="2172450"/>
            <a:ext cx="1404600" cy="1757400"/>
          </a:xfrm>
          <a:prstGeom prst="roundRect">
            <a:avLst>
              <a:gd fmla="val 450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OAuth2, API Keys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MSSL /TLS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OIDC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Federated ID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SSO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JWT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60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AI driven API Security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0" name="Google Shape;530;p70"/>
          <p:cNvSpPr/>
          <p:nvPr/>
        </p:nvSpPr>
        <p:spPr>
          <a:xfrm>
            <a:off x="3799025" y="1739072"/>
            <a:ext cx="1634400" cy="2297100"/>
          </a:xfrm>
          <a:prstGeom prst="roundRect">
            <a:avLst>
              <a:gd fmla="val 6104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Analytics</a:t>
            </a:r>
            <a:endParaRPr/>
          </a:p>
        </p:txBody>
      </p:sp>
      <p:sp>
        <p:nvSpPr>
          <p:cNvPr id="531" name="Google Shape;531;p70"/>
          <p:cNvSpPr/>
          <p:nvPr/>
        </p:nvSpPr>
        <p:spPr>
          <a:xfrm>
            <a:off x="5503100" y="1739072"/>
            <a:ext cx="1634400" cy="2297100"/>
          </a:xfrm>
          <a:prstGeom prst="roundRect">
            <a:avLst>
              <a:gd fmla="val 6104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Cloud Native</a:t>
            </a:r>
            <a:endParaRPr/>
          </a:p>
        </p:txBody>
      </p:sp>
      <p:sp>
        <p:nvSpPr>
          <p:cNvPr id="532" name="Google Shape;532;p70"/>
          <p:cNvSpPr/>
          <p:nvPr/>
        </p:nvSpPr>
        <p:spPr>
          <a:xfrm>
            <a:off x="3913925" y="2172447"/>
            <a:ext cx="1404600" cy="1757400"/>
          </a:xfrm>
          <a:prstGeom prst="roundRect">
            <a:avLst>
              <a:gd fmla="val 450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14300" lvl="0" marL="114300" rtl="0" algn="l">
              <a:spcBef>
                <a:spcPts val="700"/>
              </a:spcBef>
              <a:spcAft>
                <a:spcPts val="0"/>
              </a:spcAft>
              <a:buSzPts val="900"/>
              <a:buFont typeface="Nunito Sans"/>
              <a:buChar char="○"/>
            </a:pPr>
            <a:r>
              <a:rPr lang="en" sz="900">
                <a:latin typeface="Nunito Sans"/>
                <a:ea typeface="Nunito Sans"/>
                <a:cs typeface="Nunito Sans"/>
                <a:sym typeface="Nunito Sans"/>
              </a:rPr>
              <a:t>Business value reporting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  <a:p>
            <a:pPr indent="-114300" lvl="0" marL="114300" rtl="0" algn="l">
              <a:spcBef>
                <a:spcPts val="700"/>
              </a:spcBef>
              <a:spcAft>
                <a:spcPts val="0"/>
              </a:spcAft>
              <a:buSzPts val="900"/>
              <a:buFont typeface="Nunito Sans"/>
              <a:buChar char="○"/>
            </a:pPr>
            <a:r>
              <a:rPr lang="en" sz="900">
                <a:latin typeface="Nunito Sans"/>
                <a:ea typeface="Nunito Sans"/>
                <a:cs typeface="Nunito Sans"/>
                <a:sym typeface="Nunito Sans"/>
              </a:rPr>
              <a:t>Streaming &amp; event-driven analytics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  <a:p>
            <a:pPr indent="-114300" lvl="0" marL="114300" rtl="0" algn="l">
              <a:spcBef>
                <a:spcPts val="1000"/>
              </a:spcBef>
              <a:spcAft>
                <a:spcPts val="0"/>
              </a:spcAft>
              <a:buSzPts val="900"/>
              <a:buFont typeface="Nunito Sans"/>
              <a:buChar char="○"/>
            </a:pPr>
            <a:r>
              <a:rPr lang="en" sz="900">
                <a:latin typeface="Nunito Sans"/>
                <a:ea typeface="Nunito Sans"/>
                <a:cs typeface="Nunito Sans"/>
                <a:sym typeface="Nunito Sans"/>
              </a:rPr>
              <a:t>Real-time alerting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  <a:p>
            <a:pPr indent="-114300" lvl="0" marL="114300" rtl="0" algn="l">
              <a:spcBef>
                <a:spcPts val="1000"/>
              </a:spcBef>
              <a:spcAft>
                <a:spcPts val="0"/>
              </a:spcAft>
              <a:buSzPts val="900"/>
              <a:buFont typeface="Nunito Sans"/>
              <a:buChar char="○"/>
            </a:pPr>
            <a:r>
              <a:rPr lang="en" sz="900">
                <a:latin typeface="Nunito Sans"/>
                <a:ea typeface="Nunito Sans"/>
                <a:cs typeface="Nunito Sans"/>
                <a:sym typeface="Nunito Sans"/>
              </a:rPr>
              <a:t>Traffic management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  <a:p>
            <a:pPr indent="-114300" lvl="0" marL="114300" rtl="0" algn="l">
              <a:spcBef>
                <a:spcPts val="1000"/>
              </a:spcBef>
              <a:spcAft>
                <a:spcPts val="600"/>
              </a:spcAft>
              <a:buSzPts val="900"/>
              <a:buFont typeface="Nunito Sans"/>
              <a:buChar char="○"/>
            </a:pPr>
            <a:r>
              <a:rPr lang="en" sz="900">
                <a:latin typeface="Nunito Sans"/>
                <a:ea typeface="Nunito Sans"/>
                <a:cs typeface="Nunito Sans"/>
                <a:sym typeface="Nunito Sans"/>
              </a:rPr>
              <a:t>Monetization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70"/>
          <p:cNvSpPr/>
          <p:nvPr/>
        </p:nvSpPr>
        <p:spPr>
          <a:xfrm>
            <a:off x="5618000" y="2172447"/>
            <a:ext cx="1404600" cy="1757400"/>
          </a:xfrm>
          <a:prstGeom prst="roundRect">
            <a:avLst>
              <a:gd fmla="val 450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Istio integration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Installations - Kubernetes, Docker, PCF.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Monitoring with Prometheus / Grafana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Improved CI/CD</a:t>
            </a:r>
            <a:br>
              <a:rPr lang="en" sz="1000">
                <a:latin typeface="Nunito Sans"/>
                <a:ea typeface="Nunito Sans"/>
                <a:cs typeface="Nunito Sans"/>
                <a:sym typeface="Nunito Sans"/>
              </a:rPr>
            </a:br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4" name="Google Shape;534;p70"/>
          <p:cNvSpPr/>
          <p:nvPr/>
        </p:nvSpPr>
        <p:spPr>
          <a:xfrm>
            <a:off x="7207175" y="1739072"/>
            <a:ext cx="1634400" cy="2297100"/>
          </a:xfrm>
          <a:prstGeom prst="roundRect">
            <a:avLst>
              <a:gd fmla="val 6104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Portal/Store</a:t>
            </a:r>
            <a:endParaRPr/>
          </a:p>
        </p:txBody>
      </p:sp>
      <p:sp>
        <p:nvSpPr>
          <p:cNvPr id="535" name="Google Shape;535;p70"/>
          <p:cNvSpPr/>
          <p:nvPr/>
        </p:nvSpPr>
        <p:spPr>
          <a:xfrm>
            <a:off x="7322075" y="2172447"/>
            <a:ext cx="1404600" cy="1757400"/>
          </a:xfrm>
          <a:prstGeom prst="roundRect">
            <a:avLst>
              <a:gd fmla="val 450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API Marketplaces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Monetization hooks / partners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7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Flexible theme-based architecture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-120650" lvl="0" marL="114300" rtl="0" algn="l">
              <a:spcBef>
                <a:spcPts val="600"/>
              </a:spcBef>
              <a:spcAft>
                <a:spcPts val="0"/>
              </a:spcAft>
              <a:buSzPts val="1000"/>
              <a:buFont typeface="Nunito Sans"/>
              <a:buChar char="○"/>
            </a:pPr>
            <a:r>
              <a:rPr lang="en" sz="1000">
                <a:latin typeface="Nunito Sans"/>
                <a:ea typeface="Nunito Sans"/>
                <a:cs typeface="Nunito Sans"/>
                <a:sym typeface="Nunito Sans"/>
              </a:rPr>
              <a:t>Registry and versioning model</a:t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000">
                <a:latin typeface="Nunito Sans"/>
                <a:ea typeface="Nunito Sans"/>
                <a:cs typeface="Nunito Sans"/>
                <a:sym typeface="Nunito Sans"/>
              </a:rPr>
            </a:br>
            <a:br>
              <a:rPr lang="en" sz="1000">
                <a:latin typeface="Nunito Sans"/>
                <a:ea typeface="Nunito Sans"/>
                <a:cs typeface="Nunito Sans"/>
                <a:sym typeface="Nunito Sans"/>
              </a:rPr>
            </a:br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6" name="Google Shape;536;p70"/>
          <p:cNvSpPr/>
          <p:nvPr/>
        </p:nvSpPr>
        <p:spPr>
          <a:xfrm>
            <a:off x="407125" y="4112572"/>
            <a:ext cx="8434500" cy="430500"/>
          </a:xfrm>
          <a:prstGeom prst="roundRect">
            <a:avLst>
              <a:gd fmla="val 16667" name="adj"/>
            </a:avLst>
          </a:prstGeom>
          <a:solidFill>
            <a:srgbClr val="FFC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Multiple plug-points and extensibility  |  Open source projects  |  Flexible deployment options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idx="4294967295" type="title"/>
          </p:nvPr>
        </p:nvSpPr>
        <p:spPr>
          <a:xfrm>
            <a:off x="1264350" y="-25"/>
            <a:ext cx="65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</a:t>
            </a:r>
            <a:endParaRPr/>
          </a:p>
        </p:txBody>
      </p:sp>
      <p:sp>
        <p:nvSpPr>
          <p:cNvPr id="542" name="Google Shape;542;p71"/>
          <p:cNvSpPr txBox="1"/>
          <p:nvPr>
            <p:ph type="title"/>
          </p:nvPr>
        </p:nvSpPr>
        <p:spPr>
          <a:xfrm>
            <a:off x="1828800" y="1581150"/>
            <a:ext cx="5738700" cy="19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Prizing and Support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>
            <p:ph idx="4294967295" type="title"/>
          </p:nvPr>
        </p:nvSpPr>
        <p:spPr>
          <a:xfrm>
            <a:off x="457319" y="129779"/>
            <a:ext cx="8229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</a:t>
            </a:r>
            <a:r>
              <a:rPr lang="en" sz="2800">
                <a:solidFill>
                  <a:srgbClr val="FF5000"/>
                </a:solidFill>
              </a:rPr>
              <a:t>WSO2 Subscription &amp; Support</a:t>
            </a:r>
            <a:endParaRPr b="0" sz="2800">
              <a:solidFill>
                <a:srgbClr val="FF5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Get the most from your WSO2 product with enterprise-grade services:</a:t>
            </a:r>
            <a:endParaRPr b="0" sz="1800">
              <a:solidFill>
                <a:srgbClr val="434343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grpSp>
        <p:nvGrpSpPr>
          <p:cNvPr id="548" name="Google Shape;548;p72"/>
          <p:cNvGrpSpPr/>
          <p:nvPr/>
        </p:nvGrpSpPr>
        <p:grpSpPr>
          <a:xfrm>
            <a:off x="244405" y="1674730"/>
            <a:ext cx="2556324" cy="2556324"/>
            <a:chOff x="2500675" y="1139575"/>
            <a:chExt cx="3766500" cy="3766500"/>
          </a:xfrm>
        </p:grpSpPr>
        <p:sp>
          <p:nvSpPr>
            <p:cNvPr id="549" name="Google Shape;549;p72"/>
            <p:cNvSpPr/>
            <p:nvPr/>
          </p:nvSpPr>
          <p:spPr>
            <a:xfrm>
              <a:off x="2500675" y="1139575"/>
              <a:ext cx="3766500" cy="37665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50" name="Google Shape;550;p72"/>
            <p:cNvSpPr/>
            <p:nvPr/>
          </p:nvSpPr>
          <p:spPr>
            <a:xfrm>
              <a:off x="3308425" y="1947475"/>
              <a:ext cx="2155200" cy="2154900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51" name="Google Shape;551;p72"/>
            <p:cNvSpPr/>
            <p:nvPr/>
          </p:nvSpPr>
          <p:spPr>
            <a:xfrm>
              <a:off x="3828625" y="2467525"/>
              <a:ext cx="1110600" cy="11106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52" name="Google Shape;552;p72"/>
            <p:cNvSpPr txBox="1"/>
            <p:nvPr/>
          </p:nvSpPr>
          <p:spPr>
            <a:xfrm>
              <a:off x="3702475" y="2561075"/>
              <a:ext cx="1362900" cy="7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3F3F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Open </a:t>
              </a:r>
              <a:endParaRPr b="1" sz="1000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3F3F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source </a:t>
              </a:r>
              <a:br>
                <a:rPr b="1" lang="en" sz="1000">
                  <a:solidFill>
                    <a:srgbClr val="F3F3F3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b="1" lang="en" sz="1000">
                  <a:solidFill>
                    <a:srgbClr val="F3F3F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technology</a:t>
              </a:r>
              <a:endParaRPr b="1" sz="1000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3" name="Google Shape;553;p72"/>
            <p:cNvSpPr txBox="1"/>
            <p:nvPr/>
          </p:nvSpPr>
          <p:spPr>
            <a:xfrm>
              <a:off x="3669625" y="2074125"/>
              <a:ext cx="13629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WSO2</a:t>
              </a:r>
              <a:br>
                <a:rPr b="1" lang="en" sz="10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b="1" lang="en" sz="1000">
                  <a:solidFill>
                    <a:srgbClr val="4343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Subscription</a:t>
              </a:r>
              <a:endParaRPr b="1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4" name="Google Shape;554;p72"/>
            <p:cNvSpPr txBox="1"/>
            <p:nvPr/>
          </p:nvSpPr>
          <p:spPr>
            <a:xfrm>
              <a:off x="2867725" y="3761150"/>
              <a:ext cx="2811300" cy="10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Options: </a:t>
              </a:r>
              <a:br>
                <a:rPr lang="en" sz="8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        - WSO2 managed cloud </a:t>
              </a:r>
              <a:br>
                <a:rPr lang="en" sz="8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           - Consulting services</a:t>
              </a:r>
              <a:endParaRPr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    - Managed services</a:t>
              </a:r>
              <a:endParaRPr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aphicFrame>
        <p:nvGraphicFramePr>
          <p:cNvPr id="555" name="Google Shape;555;p72"/>
          <p:cNvGraphicFramePr/>
          <p:nvPr/>
        </p:nvGraphicFramePr>
        <p:xfrm>
          <a:off x="2971925" y="113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{B246B452-9CB3-4569-9771-CB0375B67CBC}</a:tableStyleId>
              </a:tblPr>
              <a:tblGrid>
                <a:gridCol w="1100150"/>
                <a:gridCol w="4897925"/>
              </a:tblGrid>
              <a:tr h="351000">
                <a:tc gridSpan="2"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Subscription Highlights</a:t>
                      </a:r>
                      <a:endParaRPr b="1" sz="1200">
                        <a:solidFill>
                          <a:srgbClr val="FF0000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6010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Product maintenance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Update: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Continuous access to product update binaries, bug fixes, security updates, and performance enhancements, for 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up to 10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years post version release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9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Enhanced 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security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65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Private security bulletins and early access to 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security updates</a:t>
                      </a:r>
                      <a:b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(Aggressively uncovered by constant monitoring of hundreds of projects, collecting third-party security reports, and automated code-scanning tools)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0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Incident 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response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Support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offers 24x7 expert support with aggressive response and resolution times, with option for a dedicated 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Technical Account Manager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7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Developer productivity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65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Query support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 keep development moving forward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7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Operational simplicity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Outsource operations to WSO2 with public or private 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Managed Cloud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hosting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62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Skills</a:t>
                      </a:r>
                      <a:endParaRPr sz="1100">
                        <a:solidFill>
                          <a:srgbClr val="FFFFFF"/>
                        </a:solidFill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65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WSO2 Consulting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services to nurture skills or fill skills gaps</a:t>
                      </a:r>
                      <a:endParaRPr sz="1000">
                        <a:solidFill>
                          <a:srgbClr val="434343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5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/>
          <p:nvPr/>
        </p:nvSpPr>
        <p:spPr>
          <a:xfrm>
            <a:off x="520650" y="810125"/>
            <a:ext cx="8242200" cy="41118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" y="0"/>
            <a:ext cx="91358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3"/>
          <p:cNvSpPr txBox="1"/>
          <p:nvPr/>
        </p:nvSpPr>
        <p:spPr>
          <a:xfrm>
            <a:off x="986850" y="4509425"/>
            <a:ext cx="1154100" cy="4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Trial</a:t>
            </a:r>
            <a:br>
              <a:rPr b="1" lang="en" sz="1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1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Subscription</a:t>
            </a:r>
            <a:endParaRPr b="1" sz="11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3" name="Google Shape;563;p73"/>
          <p:cNvSpPr txBox="1"/>
          <p:nvPr>
            <p:ph idx="4294967295" type="title"/>
          </p:nvPr>
        </p:nvSpPr>
        <p:spPr>
          <a:xfrm>
            <a:off x="457325" y="205975"/>
            <a:ext cx="8229300" cy="5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WSO2 Customer Engagement Model</a:t>
            </a:r>
            <a:endParaRPr b="0" sz="3000">
              <a:solidFill>
                <a:srgbClr val="434343"/>
              </a:solidFill>
            </a:endParaRPr>
          </a:p>
        </p:txBody>
      </p:sp>
      <p:cxnSp>
        <p:nvCxnSpPr>
          <p:cNvPr id="564" name="Google Shape;564;p73"/>
          <p:cNvCxnSpPr/>
          <p:nvPr/>
        </p:nvCxnSpPr>
        <p:spPr>
          <a:xfrm rot="10800000">
            <a:off x="725925" y="4692575"/>
            <a:ext cx="29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73"/>
          <p:cNvCxnSpPr/>
          <p:nvPr/>
        </p:nvCxnSpPr>
        <p:spPr>
          <a:xfrm>
            <a:off x="2109375" y="4692575"/>
            <a:ext cx="31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73"/>
          <p:cNvCxnSpPr/>
          <p:nvPr/>
        </p:nvCxnSpPr>
        <p:spPr>
          <a:xfrm rot="10800000">
            <a:off x="2480125" y="4692575"/>
            <a:ext cx="2166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73"/>
          <p:cNvCxnSpPr/>
          <p:nvPr/>
        </p:nvCxnSpPr>
        <p:spPr>
          <a:xfrm>
            <a:off x="6015000" y="4694975"/>
            <a:ext cx="20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73"/>
          <p:cNvSpPr txBox="1"/>
          <p:nvPr/>
        </p:nvSpPr>
        <p:spPr>
          <a:xfrm>
            <a:off x="758875" y="2396075"/>
            <a:ext cx="677700" cy="4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PoC</a:t>
            </a:r>
            <a:b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Support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1933625" y="2396075"/>
            <a:ext cx="1032300" cy="4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Quick Start</a:t>
            </a:r>
            <a:b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Program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0" name="Google Shape;570;p73"/>
          <p:cNvSpPr txBox="1"/>
          <p:nvPr/>
        </p:nvSpPr>
        <p:spPr>
          <a:xfrm>
            <a:off x="4148600" y="2935150"/>
            <a:ext cx="1278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5818E"/>
                </a:solidFill>
                <a:latin typeface="Nunito Sans"/>
                <a:ea typeface="Nunito Sans"/>
                <a:cs typeface="Nunito Sans"/>
                <a:sym typeface="Nunito Sans"/>
              </a:rPr>
              <a:t>Design, Build, Deploy, Test, Run</a:t>
            </a:r>
            <a:endParaRPr b="1" sz="1000">
              <a:solidFill>
                <a:srgbClr val="45818E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4943600" y="1371525"/>
            <a:ext cx="9705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Go Live</a:t>
            </a:r>
            <a:b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Engagement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2" name="Google Shape;572;p73"/>
          <p:cNvSpPr txBox="1"/>
          <p:nvPr/>
        </p:nvSpPr>
        <p:spPr>
          <a:xfrm>
            <a:off x="5440000" y="2014300"/>
            <a:ext cx="970500" cy="2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Consultancy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3" name="Google Shape;573;p73"/>
          <p:cNvSpPr txBox="1"/>
          <p:nvPr/>
        </p:nvSpPr>
        <p:spPr>
          <a:xfrm>
            <a:off x="5634000" y="2659425"/>
            <a:ext cx="11175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Architecture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Review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4" name="Google Shape;574;p73"/>
          <p:cNvSpPr txBox="1"/>
          <p:nvPr/>
        </p:nvSpPr>
        <p:spPr>
          <a:xfrm>
            <a:off x="6903800" y="1478050"/>
            <a:ext cx="12141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Joint Architecture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Discussion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5" name="Google Shape;575;p73"/>
          <p:cNvSpPr txBox="1"/>
          <p:nvPr/>
        </p:nvSpPr>
        <p:spPr>
          <a:xfrm>
            <a:off x="6903800" y="1951900"/>
            <a:ext cx="1064400" cy="29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Workshops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6" name="Google Shape;576;p73"/>
          <p:cNvSpPr txBox="1"/>
          <p:nvPr/>
        </p:nvSpPr>
        <p:spPr>
          <a:xfrm>
            <a:off x="6980000" y="2511000"/>
            <a:ext cx="1064400" cy="2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Training</a:t>
            </a:r>
            <a:endParaRPr b="1" sz="10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7" name="Google Shape;577;p73"/>
          <p:cNvSpPr txBox="1"/>
          <p:nvPr/>
        </p:nvSpPr>
        <p:spPr>
          <a:xfrm>
            <a:off x="747475" y="4004750"/>
            <a:ext cx="1064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EVALUATION</a:t>
            </a:r>
            <a:endParaRPr sz="800">
              <a:solidFill>
                <a:srgbClr val="434343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78" name="Google Shape;578;p73"/>
          <p:cNvSpPr txBox="1"/>
          <p:nvPr/>
        </p:nvSpPr>
        <p:spPr>
          <a:xfrm>
            <a:off x="2300425" y="3963350"/>
            <a:ext cx="1337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PROJECT KICKOFF </a:t>
            </a:r>
            <a:endParaRPr sz="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AND DESIGN</a:t>
            </a:r>
            <a:endParaRPr sz="800">
              <a:solidFill>
                <a:srgbClr val="434343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79" name="Google Shape;579;p73"/>
          <p:cNvSpPr txBox="1"/>
          <p:nvPr/>
        </p:nvSpPr>
        <p:spPr>
          <a:xfrm>
            <a:off x="4148600" y="3897950"/>
            <a:ext cx="1698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ITERATIVE ARCHITECTURE SPRINTS</a:t>
            </a:r>
            <a:endParaRPr sz="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80" name="Google Shape;580;p73"/>
          <p:cNvSpPr txBox="1"/>
          <p:nvPr/>
        </p:nvSpPr>
        <p:spPr>
          <a:xfrm>
            <a:off x="7062350" y="3963350"/>
            <a:ext cx="121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GO LIVE AND</a:t>
            </a:r>
            <a:b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</a:br>
            <a:r>
              <a:rPr lang="en" sz="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ON-BOARDING</a:t>
            </a:r>
            <a:endParaRPr sz="800">
              <a:solidFill>
                <a:srgbClr val="434343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81" name="Google Shape;581;p73"/>
          <p:cNvSpPr txBox="1"/>
          <p:nvPr/>
        </p:nvSpPr>
        <p:spPr>
          <a:xfrm>
            <a:off x="4697700" y="4509425"/>
            <a:ext cx="10323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Subscription</a:t>
            </a:r>
            <a:endParaRPr b="1" sz="11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2" name="Google Shape;582;p73"/>
          <p:cNvSpPr txBox="1"/>
          <p:nvPr/>
        </p:nvSpPr>
        <p:spPr>
          <a:xfrm>
            <a:off x="3049425" y="3442650"/>
            <a:ext cx="970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Architecture Iterations</a:t>
            </a:r>
            <a:endParaRPr sz="1000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83" name="Google Shape;583;p73"/>
          <p:cNvSpPr txBox="1"/>
          <p:nvPr/>
        </p:nvSpPr>
        <p:spPr>
          <a:xfrm>
            <a:off x="6342975" y="3442650"/>
            <a:ext cx="865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Product</a:t>
            </a:r>
            <a:endParaRPr sz="1000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Increment</a:t>
            </a:r>
            <a:endParaRPr sz="1000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 txBox="1"/>
          <p:nvPr>
            <p:ph idx="4294967295" type="title"/>
          </p:nvPr>
        </p:nvSpPr>
        <p:spPr>
          <a:xfrm>
            <a:off x="379225" y="307401"/>
            <a:ext cx="82293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WSO2 Training and Certification</a:t>
            </a:r>
            <a:endParaRPr sz="2800"/>
          </a:p>
        </p:txBody>
      </p:sp>
      <p:sp>
        <p:nvSpPr>
          <p:cNvPr id="589" name="Google Shape;589;p74"/>
          <p:cNvSpPr txBox="1"/>
          <p:nvPr/>
        </p:nvSpPr>
        <p:spPr>
          <a:xfrm>
            <a:off x="1264100" y="1650800"/>
            <a:ext cx="6696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91425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Training material </a:t>
            </a:r>
            <a:r>
              <a:rPr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free online; learn at your own pace</a:t>
            </a:r>
            <a:endParaRPr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90" name="Google Shape;5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5" y="3867504"/>
            <a:ext cx="649800" cy="64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74"/>
          <p:cNvGrpSpPr/>
          <p:nvPr/>
        </p:nvGrpSpPr>
        <p:grpSpPr>
          <a:xfrm>
            <a:off x="573197" y="1743109"/>
            <a:ext cx="648185" cy="377689"/>
            <a:chOff x="8011225" y="1533670"/>
            <a:chExt cx="765000" cy="445755"/>
          </a:xfrm>
        </p:grpSpPr>
        <p:sp>
          <p:nvSpPr>
            <p:cNvPr id="592" name="Google Shape;592;p74"/>
            <p:cNvSpPr/>
            <p:nvPr/>
          </p:nvSpPr>
          <p:spPr>
            <a:xfrm>
              <a:off x="8011225" y="1533670"/>
              <a:ext cx="765000" cy="353400"/>
            </a:xfrm>
            <a:prstGeom prst="rect">
              <a:avLst/>
            </a:prstGeom>
            <a:noFill/>
            <a:ln cap="flat" cmpd="sng" w="28575">
              <a:solidFill>
                <a:srgbClr val="F47B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3" name="Google Shape;593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73283" y="1571891"/>
              <a:ext cx="407541" cy="4075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4" name="Google Shape;59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88" y="3040100"/>
            <a:ext cx="648175" cy="6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13" y="2285192"/>
            <a:ext cx="696325" cy="6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4"/>
          <p:cNvSpPr txBox="1"/>
          <p:nvPr/>
        </p:nvSpPr>
        <p:spPr>
          <a:xfrm>
            <a:off x="379225" y="1164500"/>
            <a:ext cx="3000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WSO2 Provides</a:t>
            </a:r>
            <a:endParaRPr b="1" sz="21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1352775" y="3844250"/>
            <a:ext cx="7553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Certification</a:t>
            </a:r>
            <a:r>
              <a:rPr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 a verifiable way to present skills to team, employers, customers, partners.</a:t>
            </a:r>
            <a:endParaRPr sz="15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98" name="Google Shape;598;p74"/>
          <p:cNvCxnSpPr/>
          <p:nvPr/>
        </p:nvCxnSpPr>
        <p:spPr>
          <a:xfrm>
            <a:off x="532800" y="1552275"/>
            <a:ext cx="807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4"/>
          <p:cNvCxnSpPr/>
          <p:nvPr/>
        </p:nvCxnSpPr>
        <p:spPr>
          <a:xfrm>
            <a:off x="532800" y="2292000"/>
            <a:ext cx="807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4"/>
          <p:cNvCxnSpPr/>
          <p:nvPr/>
        </p:nvCxnSpPr>
        <p:spPr>
          <a:xfrm>
            <a:off x="573200" y="2975400"/>
            <a:ext cx="807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74"/>
          <p:cNvSpPr txBox="1"/>
          <p:nvPr/>
        </p:nvSpPr>
        <p:spPr>
          <a:xfrm>
            <a:off x="1352775" y="2576525"/>
            <a:ext cx="6557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Standard training </a:t>
            </a:r>
            <a:r>
              <a:rPr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(onsite and online) </a:t>
            </a:r>
            <a:endParaRPr/>
          </a:p>
        </p:txBody>
      </p:sp>
      <p:sp>
        <p:nvSpPr>
          <p:cNvPr id="602" name="Google Shape;602;p74"/>
          <p:cNvSpPr txBox="1"/>
          <p:nvPr/>
        </p:nvSpPr>
        <p:spPr>
          <a:xfrm>
            <a:off x="1352775" y="3034025"/>
            <a:ext cx="74514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Customized training</a:t>
            </a:r>
            <a:r>
              <a:rPr lang="en" sz="15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 (on-site) in-depth, personalized training for your specific need</a:t>
            </a:r>
            <a:endParaRPr/>
          </a:p>
        </p:txBody>
      </p:sp>
      <p:cxnSp>
        <p:nvCxnSpPr>
          <p:cNvPr id="603" name="Google Shape;603;p74"/>
          <p:cNvCxnSpPr/>
          <p:nvPr/>
        </p:nvCxnSpPr>
        <p:spPr>
          <a:xfrm>
            <a:off x="532800" y="3746850"/>
            <a:ext cx="807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4"/>
          <p:cNvCxnSpPr/>
          <p:nvPr/>
        </p:nvCxnSpPr>
        <p:spPr>
          <a:xfrm>
            <a:off x="573200" y="4517300"/>
            <a:ext cx="8078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25" y="595275"/>
            <a:ext cx="8786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50" y="2314800"/>
            <a:ext cx="1501200" cy="8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246350" y="132125"/>
            <a:ext cx="88977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rPr>
              <a:t>The WSO2 Integration Agile Platform</a:t>
            </a:r>
            <a:endParaRPr b="1" sz="180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API Mgmt is central to solving the integration challenges enterprises face today </a:t>
            </a:r>
            <a:endParaRPr b="1" sz="180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10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5" name="Google Shape;175;p34"/>
          <p:cNvSpPr txBox="1"/>
          <p:nvPr>
            <p:ph idx="12" type="sldNum"/>
          </p:nvPr>
        </p:nvSpPr>
        <p:spPr>
          <a:xfrm>
            <a:off x="8534250" y="4820000"/>
            <a:ext cx="4329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4"/>
          <p:cNvSpPr txBox="1"/>
          <p:nvPr/>
        </p:nvSpPr>
        <p:spPr>
          <a:xfrm>
            <a:off x="1362425" y="1579575"/>
            <a:ext cx="6436500" cy="505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Solutions</a:t>
            </a:r>
            <a:r>
              <a:rPr lang="en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:  </a:t>
            </a:r>
            <a:r>
              <a:rPr lang="en" sz="12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Telco  |  Open Banking  |  Healthcare  | GDPR  | </a:t>
            </a:r>
            <a:endParaRPr sz="12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6446900" y="2133525"/>
            <a:ext cx="1352100" cy="1356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1362025" y="2133559"/>
            <a:ext cx="1412100" cy="1356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6488934" y="2384150"/>
            <a:ext cx="1252800" cy="877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WSO2 Architecture for Agility</a:t>
            </a:r>
            <a:endParaRPr b="1" i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1376727" y="2384150"/>
            <a:ext cx="1352100" cy="877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WSO2 Methodology </a:t>
            </a:r>
            <a:br>
              <a:rPr lang="en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</a:br>
            <a:r>
              <a:rPr lang="en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for Agility</a:t>
            </a:r>
            <a:endParaRPr b="1" i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1362425" y="3562400"/>
            <a:ext cx="6436500" cy="541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Cloud-Native Deployment</a:t>
            </a:r>
            <a:endParaRPr sz="12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Kubernetes | Ballerina | Cellery</a:t>
            </a:r>
            <a:endParaRPr sz="120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182" name="Google Shape;182;p34"/>
          <p:cNvGrpSpPr/>
          <p:nvPr/>
        </p:nvGrpSpPr>
        <p:grpSpPr>
          <a:xfrm>
            <a:off x="2829773" y="2133535"/>
            <a:ext cx="3550028" cy="1353458"/>
            <a:chOff x="914400" y="965700"/>
            <a:chExt cx="7221375" cy="1781100"/>
          </a:xfrm>
        </p:grpSpPr>
        <p:sp>
          <p:nvSpPr>
            <p:cNvPr id="183" name="Google Shape;183;p34"/>
            <p:cNvSpPr/>
            <p:nvPr/>
          </p:nvSpPr>
          <p:spPr>
            <a:xfrm>
              <a:off x="3147375" y="965700"/>
              <a:ext cx="4988400" cy="1781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4"/>
            <p:cNvSpPr/>
            <p:nvPr/>
          </p:nvSpPr>
          <p:spPr>
            <a:xfrm>
              <a:off x="914400" y="965700"/>
              <a:ext cx="2675700" cy="1781100"/>
            </a:xfrm>
            <a:prstGeom prst="homePlate">
              <a:avLst>
                <a:gd fmla="val 8825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4"/>
            <p:cNvSpPr txBox="1"/>
            <p:nvPr/>
          </p:nvSpPr>
          <p:spPr>
            <a:xfrm>
              <a:off x="5879061" y="1198415"/>
              <a:ext cx="2056500" cy="1315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IDENTITY </a:t>
              </a:r>
              <a:b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&amp; ACCESS MANAGEMENT</a:t>
              </a:r>
              <a:r>
                <a:rPr b="1" lang="en" sz="6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endParaRPr sz="4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86" name="Google Shape;186;p34"/>
            <p:cNvSpPr txBox="1"/>
            <p:nvPr/>
          </p:nvSpPr>
          <p:spPr>
            <a:xfrm>
              <a:off x="3703385" y="1202396"/>
              <a:ext cx="2056500" cy="1315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ENTERPRISE INTEGRATION </a:t>
              </a:r>
              <a:endParaRPr sz="4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87" name="Google Shape;187;p34"/>
            <p:cNvSpPr txBox="1"/>
            <p:nvPr/>
          </p:nvSpPr>
          <p:spPr>
            <a:xfrm>
              <a:off x="1099057" y="1221642"/>
              <a:ext cx="2056500" cy="1315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API </a:t>
              </a:r>
              <a:b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1" lang="en" sz="11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MANAGEMENT</a:t>
              </a:r>
              <a:r>
                <a:rPr b="1" lang="en" sz="12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endParaRPr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/>
          <p:nvPr/>
        </p:nvSpPr>
        <p:spPr>
          <a:xfrm>
            <a:off x="3147375" y="965700"/>
            <a:ext cx="4988400" cy="391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914400" y="965700"/>
            <a:ext cx="2675700" cy="3910800"/>
          </a:xfrm>
          <a:prstGeom prst="homePlate">
            <a:avLst>
              <a:gd fmla="val 8825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1099038" y="949576"/>
            <a:ext cx="1955700" cy="578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Start with API management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195" name="Google Shape;195;p35"/>
          <p:cNvGrpSpPr/>
          <p:nvPr/>
        </p:nvGrpSpPr>
        <p:grpSpPr>
          <a:xfrm>
            <a:off x="5879050" y="1502125"/>
            <a:ext cx="1955710" cy="3211083"/>
            <a:chOff x="2550113" y="1119906"/>
            <a:chExt cx="1955710" cy="3078994"/>
          </a:xfrm>
        </p:grpSpPr>
        <p:sp>
          <p:nvSpPr>
            <p:cNvPr id="196" name="Google Shape;196;p35"/>
            <p:cNvSpPr/>
            <p:nvPr/>
          </p:nvSpPr>
          <p:spPr>
            <a:xfrm>
              <a:off x="2555550" y="2539000"/>
              <a:ext cx="1947000" cy="165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5"/>
            <p:cNvSpPr txBox="1"/>
            <p:nvPr/>
          </p:nvSpPr>
          <p:spPr>
            <a:xfrm>
              <a:off x="2550113" y="1119906"/>
              <a:ext cx="1955700" cy="1408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IDENTITY &amp; ACCESS MANAGEMENT</a:t>
              </a:r>
              <a:endParaRPr b="1"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Secures</a:t>
              </a: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internal/external API access</a:t>
              </a:r>
              <a:endParaRPr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Bridges</a:t>
              </a: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multiple IAM systems and API ID systems.</a:t>
              </a:r>
              <a:endParaRPr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Unifies IAM foundations</a:t>
              </a: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for common security, SSO, and flows/sessions </a:t>
              </a:r>
              <a:endParaRPr sz="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8" name="Google Shape;198;p35"/>
            <p:cNvSpPr txBox="1"/>
            <p:nvPr/>
          </p:nvSpPr>
          <p:spPr>
            <a:xfrm>
              <a:off x="2550123" y="2528100"/>
              <a:ext cx="1955700" cy="386700"/>
            </a:xfrm>
            <a:prstGeom prst="rect">
              <a:avLst/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80M</a:t>
              </a:r>
              <a:r>
                <a:rPr b="1" lang="en" sz="13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identities managed</a:t>
              </a:r>
              <a:endParaRPr b="1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99" name="Google Shape;199;p35"/>
          <p:cNvGrpSpPr/>
          <p:nvPr/>
        </p:nvGrpSpPr>
        <p:grpSpPr>
          <a:xfrm>
            <a:off x="3804148" y="1506602"/>
            <a:ext cx="1955702" cy="3206737"/>
            <a:chOff x="469375" y="1124198"/>
            <a:chExt cx="1955702" cy="3074827"/>
          </a:xfrm>
        </p:grpSpPr>
        <p:sp>
          <p:nvSpPr>
            <p:cNvPr id="200" name="Google Shape;200;p35"/>
            <p:cNvSpPr/>
            <p:nvPr/>
          </p:nvSpPr>
          <p:spPr>
            <a:xfrm>
              <a:off x="469384" y="2597925"/>
              <a:ext cx="1947000" cy="160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5"/>
            <p:cNvSpPr txBox="1"/>
            <p:nvPr/>
          </p:nvSpPr>
          <p:spPr>
            <a:xfrm>
              <a:off x="469377" y="1124198"/>
              <a:ext cx="1955700" cy="1408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ENTERPRISE INTEGRATION</a:t>
              </a:r>
              <a:endParaRPr b="1" sz="13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Orchestrates</a:t>
              </a: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composite services layers</a:t>
              </a:r>
              <a:endParaRPr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Connector library</a:t>
              </a: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 help API Manager consume SaaS services in integration layer</a:t>
              </a:r>
              <a:endParaRPr sz="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107950" lvl="0" marL="5715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Nunito Sans Light"/>
                <a:buChar char="●"/>
              </a:pPr>
              <a:r>
                <a:rPr b="1"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Converts real-time data streams </a:t>
              </a:r>
              <a:b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lang="en" sz="8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into integratable APIs</a:t>
              </a:r>
              <a:endParaRPr sz="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2" name="Google Shape;202;p35"/>
            <p:cNvSpPr txBox="1"/>
            <p:nvPr/>
          </p:nvSpPr>
          <p:spPr>
            <a:xfrm>
              <a:off x="469375" y="2532356"/>
              <a:ext cx="1955700" cy="386700"/>
            </a:xfrm>
            <a:prstGeom prst="rect">
              <a:avLst/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r>
                <a:rPr b="1" lang="en" sz="8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trillion transactions / yr</a:t>
              </a:r>
              <a:endParaRPr b="1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339674" y="932275"/>
            <a:ext cx="4733100" cy="578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Complement APIs with integration, security </a:t>
            </a:r>
            <a:br>
              <a:rPr lang="en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</a:br>
            <a:r>
              <a:rPr lang="en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and analytics that connect apps and data.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204" name="Google Shape;204;p35"/>
          <p:cNvGrpSpPr/>
          <p:nvPr/>
        </p:nvGrpSpPr>
        <p:grpSpPr>
          <a:xfrm>
            <a:off x="1099050" y="1528101"/>
            <a:ext cx="1955700" cy="3185183"/>
            <a:chOff x="217875" y="1449615"/>
            <a:chExt cx="1955700" cy="3054160"/>
          </a:xfrm>
        </p:grpSpPr>
        <p:sp>
          <p:nvSpPr>
            <p:cNvPr id="205" name="Google Shape;205;p35"/>
            <p:cNvSpPr/>
            <p:nvPr/>
          </p:nvSpPr>
          <p:spPr>
            <a:xfrm>
              <a:off x="217875" y="2821675"/>
              <a:ext cx="1955700" cy="1682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5"/>
            <p:cNvSpPr txBox="1"/>
            <p:nvPr/>
          </p:nvSpPr>
          <p:spPr>
            <a:xfrm>
              <a:off x="217875" y="1449615"/>
              <a:ext cx="1955700" cy="14082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API </a:t>
              </a:r>
              <a:br>
                <a:rPr b="1" lang="en" sz="13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1" lang="en" sz="13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MANAGEMENT</a:t>
              </a:r>
              <a:endParaRPr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ctr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API design, creation, reuse, governance, and analytics</a:t>
              </a:r>
              <a:endParaRPr sz="10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7" name="Google Shape;207;p35"/>
            <p:cNvSpPr txBox="1"/>
            <p:nvPr/>
          </p:nvSpPr>
          <p:spPr>
            <a:xfrm>
              <a:off x="217875" y="2820362"/>
              <a:ext cx="1955700" cy="386700"/>
            </a:xfrm>
            <a:prstGeom prst="rect">
              <a:avLst/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20K</a:t>
              </a:r>
              <a:r>
                <a:rPr b="1" lang="en" sz="8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APIs for </a:t>
              </a:r>
              <a:r>
                <a:rPr b="1"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200K</a:t>
              </a:r>
              <a:r>
                <a:rPr b="1" lang="en" sz="9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orgs</a:t>
              </a:r>
              <a:endParaRPr b="1" sz="1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208" name="Google Shape;208;p35"/>
          <p:cNvSpPr txBox="1"/>
          <p:nvPr>
            <p:ph type="title"/>
          </p:nvPr>
        </p:nvSpPr>
        <p:spPr>
          <a:xfrm>
            <a:off x="457350" y="110876"/>
            <a:ext cx="8229300" cy="60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A</a:t>
            </a:r>
            <a:r>
              <a:rPr b="1" lang="en" sz="280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ll Projects are API-First Digital Transformatio</a:t>
            </a:r>
            <a:r>
              <a:rPr b="1" lang="en" sz="280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n</a:t>
            </a:r>
            <a:br>
              <a:rPr b="1" lang="en" sz="18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18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But API management does not exist in a vacuum</a:t>
            </a:r>
            <a:endParaRPr b="1" sz="180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5826725" y="3281150"/>
            <a:ext cx="19476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Identity management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Identity federation / SSO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Identity bridging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and microservices security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Strong and adaptive Auth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Access control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Privacy control 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1047750" y="3355200"/>
            <a:ext cx="1947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analytics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designer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gateway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microgateway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publisher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storefront/marketplace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repository/registry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3751250" y="3293118"/>
            <a:ext cx="19557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ESB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Integration designer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Message broker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Workflows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Stream processing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0px-Forrester-Logo.svg.png"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89" y="744149"/>
            <a:ext cx="1748475" cy="7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064" y="2202950"/>
            <a:ext cx="6038850" cy="1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6"/>
          <p:cNvCxnSpPr>
            <a:endCxn id="219" idx="4"/>
          </p:cNvCxnSpPr>
          <p:nvPr/>
        </p:nvCxnSpPr>
        <p:spPr>
          <a:xfrm rot="10800000">
            <a:off x="1931279" y="1604758"/>
            <a:ext cx="0" cy="598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9" name="Google Shape;219;p36"/>
          <p:cNvSpPr/>
          <p:nvPr/>
        </p:nvSpPr>
        <p:spPr>
          <a:xfrm>
            <a:off x="1850879" y="1460158"/>
            <a:ext cx="160800" cy="144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/>
          <p:nvPr/>
        </p:nvSpPr>
        <p:spPr>
          <a:xfrm rot="5400000">
            <a:off x="4546113" y="811480"/>
            <a:ext cx="224100" cy="2490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4126563" y="478030"/>
            <a:ext cx="0" cy="915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6" name="Google Shape;226;p37"/>
          <p:cNvSpPr/>
          <p:nvPr/>
        </p:nvSpPr>
        <p:spPr>
          <a:xfrm rot="5400000">
            <a:off x="4585863" y="855580"/>
            <a:ext cx="144600" cy="1608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7712054" y="1216343"/>
            <a:ext cx="249000" cy="224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/>
        </p:nvSpPr>
        <p:spPr>
          <a:xfrm>
            <a:off x="5323488" y="1834978"/>
            <a:ext cx="765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>
              <a:solidFill>
                <a:srgbClr val="595959"/>
              </a:solidFill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4953663" y="1925750"/>
            <a:ext cx="3592800" cy="233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/>
          <p:nvPr/>
        </p:nvSpPr>
        <p:spPr>
          <a:xfrm>
            <a:off x="597538" y="577974"/>
            <a:ext cx="3592800" cy="3679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/>
        </p:nvSpPr>
        <p:spPr>
          <a:xfrm>
            <a:off x="732088" y="1282974"/>
            <a:ext cx="33237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“Strong Performer for API Management Solutions”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- The Forrester Wave™: API Management Solutions, Q4 2016 report, published November 14, 2016.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5119113" y="2318750"/>
            <a:ext cx="32619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“Visionary”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- Gartner Magic Quadrant for Full Life Cycle API Management, published 2018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33" name="Google Shape;233;p37"/>
          <p:cNvCxnSpPr>
            <a:endCxn id="234" idx="4"/>
          </p:cNvCxnSpPr>
          <p:nvPr/>
        </p:nvCxnSpPr>
        <p:spPr>
          <a:xfrm rot="10800000">
            <a:off x="7836554" y="1400633"/>
            <a:ext cx="0" cy="598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4" name="Google Shape;234;p37"/>
          <p:cNvSpPr/>
          <p:nvPr/>
        </p:nvSpPr>
        <p:spPr>
          <a:xfrm>
            <a:off x="7756154" y="1256033"/>
            <a:ext cx="160800" cy="144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000px-Forrester-Logo.svg.png"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164" y="577974"/>
            <a:ext cx="1748475" cy="716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rtner_logo.svg.png"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645" y="771281"/>
            <a:ext cx="1419818" cy="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1828800" y="1581150"/>
            <a:ext cx="5486400" cy="19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WSO2 API Manager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SO2 Power point template-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